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3.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4.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5.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6.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7.xml" ContentType="application/vnd.openxmlformats-officedocument.theme+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8.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theme/theme9.xml" ContentType="application/vnd.openxmlformats-officedocument.theme+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theme/theme10.xml" ContentType="application/vnd.openxmlformats-officedocument.theme+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theme/theme11.xml" ContentType="application/vnd.openxmlformats-officedocument.theme+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theme/theme12.xml" ContentType="application/vnd.openxmlformats-officedocument.theme+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3.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theme/theme14.xml" ContentType="application/vnd.openxmlformats-officedocument.theme+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theme/theme15.xml" ContentType="application/vnd.openxmlformats-officedocument.theme+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theme/theme16.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 id="2147483696" r:id="rId3"/>
    <p:sldMasterId id="2147483714" r:id="rId4"/>
    <p:sldMasterId id="2147483732" r:id="rId5"/>
    <p:sldMasterId id="2147483750" r:id="rId6"/>
    <p:sldMasterId id="2147483768" r:id="rId7"/>
    <p:sldMasterId id="2147483786" r:id="rId8"/>
    <p:sldMasterId id="2147483804" r:id="rId9"/>
    <p:sldMasterId id="2147483822" r:id="rId10"/>
    <p:sldMasterId id="2147483840" r:id="rId11"/>
    <p:sldMasterId id="2147483858" r:id="rId12"/>
    <p:sldMasterId id="2147483876" r:id="rId13"/>
    <p:sldMasterId id="2147483894" r:id="rId14"/>
    <p:sldMasterId id="2147483912" r:id="rId15"/>
    <p:sldMasterId id="2147483930" r:id="rId16"/>
  </p:sldMasterIdLst>
  <p:sldIdLst>
    <p:sldId id="266" r:id="rId17"/>
    <p:sldId id="265" r:id="rId18"/>
    <p:sldId id="268" r:id="rId19"/>
    <p:sldId id="270" r:id="rId20"/>
    <p:sldId id="272" r:id="rId21"/>
    <p:sldId id="274" r:id="rId22"/>
    <p:sldId id="260" r:id="rId23"/>
    <p:sldId id="261" r:id="rId24"/>
    <p:sldId id="262" r:id="rId25"/>
    <p:sldId id="263" r:id="rId26"/>
    <p:sldId id="264" r:id="rId27"/>
    <p:sldId id="256" r:id="rId28"/>
    <p:sldId id="257" r:id="rId29"/>
    <p:sldId id="258" r:id="rId30"/>
    <p:sldId id="259" r:id="rId31"/>
    <p:sldId id="291" r:id="rId32"/>
    <p:sldId id="293" r:id="rId33"/>
    <p:sldId id="295" r:id="rId34"/>
    <p:sldId id="297" r:id="rId35"/>
    <p:sldId id="281" r:id="rId36"/>
    <p:sldId id="283" r:id="rId37"/>
    <p:sldId id="285" r:id="rId38"/>
    <p:sldId id="287" r:id="rId39"/>
    <p:sldId id="289" r:id="rId40"/>
    <p:sldId id="277" r:id="rId41"/>
    <p:sldId id="275" r:id="rId42"/>
    <p:sldId id="267" r:id="rId43"/>
    <p:sldId id="279" r:id="rId44"/>
    <p:sldId id="269"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31" autoAdjust="0"/>
    <p:restoredTop sz="94660"/>
  </p:normalViewPr>
  <p:slideViewPr>
    <p:cSldViewPr snapToGrid="0">
      <p:cViewPr varScale="1">
        <p:scale>
          <a:sx n="86" d="100"/>
          <a:sy n="86" d="100"/>
        </p:scale>
        <p:origin x="5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viewProps" Target="viewProps.xml"/><Relationship Id="rId7" Type="http://schemas.openxmlformats.org/officeDocument/2006/relationships/slideMaster" Target="slideMasters/slideMaster7.xml"/><Relationship Id="rId12" Type="http://schemas.openxmlformats.org/officeDocument/2006/relationships/slideMaster" Target="slideMasters/slideMaster12.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 Type="http://schemas.openxmlformats.org/officeDocument/2006/relationships/slideMaster" Target="slideMasters/slideMaster5.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tableStyles" Target="tableStyles.xml"/><Relationship Id="rId10" Type="http://schemas.openxmlformats.org/officeDocument/2006/relationships/slideMaster" Target="slideMasters/slideMaster10.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theme" Target="theme/theme1.xml"/><Relationship Id="rId8" Type="http://schemas.openxmlformats.org/officeDocument/2006/relationships/slideMaster" Target="slideMasters/slideMaster8.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03257342-ECC3-4730-8D66-37061769D758}" type="datetimeFigureOut">
              <a:rPr lang="en-US" smtClean="0"/>
              <a:t>6/17/2022</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41834730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257342-ECC3-4730-8D66-37061769D758}"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63863089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683743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84847556"/>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86594573"/>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65434376"/>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43366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99021767"/>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1520548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7510587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95107097"/>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000502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257342-ECC3-4730-8D66-37061769D758}"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269213664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63825492"/>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4970681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5582470"/>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48283563"/>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3576200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8225903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4506049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4547202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5883987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74751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257342-ECC3-4730-8D66-37061769D758}"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0D481-FE89-4725-BD8F-4F86B8341EB0}"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826136240"/>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686826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4841267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6816869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4309702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40582916"/>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20950847"/>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0101964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0544888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08135944"/>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6282685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257342-ECC3-4730-8D66-37061769D758}"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267549405"/>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57166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4153284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6750162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10179624"/>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5888284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5491817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2198224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5939698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07506320"/>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181406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3257342-ECC3-4730-8D66-37061769D758}" type="datetimeFigureOut">
              <a:rPr lang="en-US" smtClean="0"/>
              <a:t>6/17/2022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261218298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3957700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08422469"/>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5914768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4282572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2725309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73561785"/>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06168499"/>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3598738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30577661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31671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03257342-ECC3-4730-8D66-37061769D758}" type="datetimeFigureOut">
              <a:rPr lang="en-US" smtClean="0"/>
              <a:t>6/17/2022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41475462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34512821"/>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07976936"/>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1695092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9183083"/>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56188157"/>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13905613"/>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5814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22221790"/>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7047795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907245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257342-ECC3-4730-8D66-37061769D758}"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2168531957"/>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37844345"/>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35377040"/>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17977090"/>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7815177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93607280"/>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31953774"/>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98365665"/>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3245275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72871749"/>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27933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257342-ECC3-4730-8D66-37061769D758}"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346732077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6737838"/>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08146018"/>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36944552"/>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45757450"/>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32461452"/>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07512084"/>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72562415"/>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22705301"/>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87832491"/>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225070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0886346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5018204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40308210"/>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49564359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841718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14351059"/>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77294481"/>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46399777"/>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35733588"/>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74163587"/>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1727646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12033789"/>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31596727"/>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0864015"/>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9199697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3301049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6163315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16610073"/>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0451978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58545139"/>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85591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48163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3257342-ECC3-4730-8D66-37061769D758}"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14423549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5546985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10885572"/>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21812913"/>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74759667"/>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56763676"/>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5270219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855140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54958533"/>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13764279"/>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27391762"/>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9299158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12690301"/>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02663938"/>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41849099"/>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8756299"/>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2224186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88708824"/>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60743471"/>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612297657"/>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87212909"/>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8918115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310083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42440052"/>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82803477"/>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26206619"/>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60676830"/>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4213843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92090957"/>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218276998"/>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24339254"/>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4108100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59520700"/>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651300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23525582"/>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59764206"/>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7769773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770472277"/>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22372042"/>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49278404"/>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84234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89080484"/>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72849324"/>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821628986"/>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9959607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65703657"/>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97626357"/>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40393759"/>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54989908"/>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24668109"/>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4983603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84189554"/>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29873704"/>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70372463"/>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5417588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022950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27167131"/>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304279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01542906"/>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89042623"/>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7332555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632732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01734344"/>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73535484"/>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02346233"/>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64593485"/>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51658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3168596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2577348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4506904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7036127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54701200"/>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8042486"/>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41934151"/>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57266600"/>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80897126"/>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0002328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62119089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5303374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02203316"/>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91465463"/>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9706267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245174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72720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3257342-ECC3-4730-8D66-37061769D758}" type="datetimeFigureOut">
              <a:rPr lang="en-US" smtClean="0"/>
              <a:t>6/17/2022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168864144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663094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9331706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2826920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231727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180725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8888547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0429002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589543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209946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042813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03257342-ECC3-4730-8D66-37061769D758}"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24788285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2573856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978763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7652400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6530681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8596080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746846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26380191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8660497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484200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564025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3257342-ECC3-4730-8D66-37061769D758}" type="datetimeFigureOut">
              <a:rPr lang="en-US" smtClean="0"/>
              <a:t>6/17/2022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36757833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847296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4170104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4121928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0727330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5690938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6005178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4398163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3082180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34548718"/>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1477038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3257342-ECC3-4730-8D66-37061769D758}" type="datetimeFigureOut">
              <a:rPr lang="en-US" smtClean="0"/>
              <a:t>6/17/2022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61785534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09515780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6723382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6410526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08747122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3060767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9958045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7210987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78176076"/>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33293233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837717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257342-ECC3-4730-8D66-37061769D758}" type="datetimeFigureOut">
              <a:rPr lang="en-US" smtClean="0"/>
              <a:t>6/17/2022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14798327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8480939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609323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00728130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7094583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010025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4314127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76946220"/>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392731547"/>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747794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873737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257342-ECC3-4730-8D66-37061769D758}"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1529718513"/>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58468981"/>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713355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1204525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6091201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2724776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86306282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48538844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35475286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6/17/2022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78350611"/>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5585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3257342-ECC3-4730-8D66-37061769D758}" type="datetimeFigureOut">
              <a:rPr lang="en-US" smtClean="0"/>
              <a:t>6/17/2022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730D481-FE89-4725-BD8F-4F86B8341EB0}" type="slidenum">
              <a:rPr lang="en-US" smtClean="0"/>
              <a:t>‹#›</a:t>
            </a:fld>
            <a:endParaRPr lang="en-US"/>
          </a:p>
        </p:txBody>
      </p:sp>
    </p:spTree>
    <p:extLst>
      <p:ext uri="{BB962C8B-B14F-4D97-AF65-F5344CB8AC3E}">
        <p14:creationId xmlns:p14="http://schemas.microsoft.com/office/powerpoint/2010/main" val="3075375140"/>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6/17/2022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15405122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325123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6/17/2022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7652463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6001704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9104845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90543589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43757442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98159482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6/17/2022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4736567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6/17/2022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712865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61.xml"/><Relationship Id="rId13" Type="http://schemas.openxmlformats.org/officeDocument/2006/relationships/slideLayout" Target="../slideLayouts/slideLayout166.xml"/><Relationship Id="rId18" Type="http://schemas.openxmlformats.org/officeDocument/2006/relationships/theme" Target="../theme/theme10.xml"/><Relationship Id="rId3" Type="http://schemas.openxmlformats.org/officeDocument/2006/relationships/slideLayout" Target="../slideLayouts/slideLayout156.xml"/><Relationship Id="rId7" Type="http://schemas.openxmlformats.org/officeDocument/2006/relationships/slideLayout" Target="../slideLayouts/slideLayout160.xml"/><Relationship Id="rId12" Type="http://schemas.openxmlformats.org/officeDocument/2006/relationships/slideLayout" Target="../slideLayouts/slideLayout165.xml"/><Relationship Id="rId17" Type="http://schemas.openxmlformats.org/officeDocument/2006/relationships/slideLayout" Target="../slideLayouts/slideLayout170.xml"/><Relationship Id="rId2" Type="http://schemas.openxmlformats.org/officeDocument/2006/relationships/slideLayout" Target="../slideLayouts/slideLayout155.xml"/><Relationship Id="rId16" Type="http://schemas.openxmlformats.org/officeDocument/2006/relationships/slideLayout" Target="../slideLayouts/slideLayout169.xml"/><Relationship Id="rId1" Type="http://schemas.openxmlformats.org/officeDocument/2006/relationships/slideLayout" Target="../slideLayouts/slideLayout154.xml"/><Relationship Id="rId6" Type="http://schemas.openxmlformats.org/officeDocument/2006/relationships/slideLayout" Target="../slideLayouts/slideLayout159.xml"/><Relationship Id="rId11" Type="http://schemas.openxmlformats.org/officeDocument/2006/relationships/slideLayout" Target="../slideLayouts/slideLayout164.xml"/><Relationship Id="rId5" Type="http://schemas.openxmlformats.org/officeDocument/2006/relationships/slideLayout" Target="../slideLayouts/slideLayout158.xml"/><Relationship Id="rId15" Type="http://schemas.openxmlformats.org/officeDocument/2006/relationships/slideLayout" Target="../slideLayouts/slideLayout168.xml"/><Relationship Id="rId10" Type="http://schemas.openxmlformats.org/officeDocument/2006/relationships/slideLayout" Target="../slideLayouts/slideLayout163.xml"/><Relationship Id="rId19" Type="http://schemas.openxmlformats.org/officeDocument/2006/relationships/image" Target="../media/image2.png"/><Relationship Id="rId4" Type="http://schemas.openxmlformats.org/officeDocument/2006/relationships/slideLayout" Target="../slideLayouts/slideLayout157.xml"/><Relationship Id="rId9" Type="http://schemas.openxmlformats.org/officeDocument/2006/relationships/slideLayout" Target="../slideLayouts/slideLayout162.xml"/><Relationship Id="rId14" Type="http://schemas.openxmlformats.org/officeDocument/2006/relationships/slideLayout" Target="../slideLayouts/slideLayout16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78.xml"/><Relationship Id="rId13" Type="http://schemas.openxmlformats.org/officeDocument/2006/relationships/slideLayout" Target="../slideLayouts/slideLayout183.xml"/><Relationship Id="rId18" Type="http://schemas.openxmlformats.org/officeDocument/2006/relationships/theme" Target="../theme/theme11.xml"/><Relationship Id="rId3" Type="http://schemas.openxmlformats.org/officeDocument/2006/relationships/slideLayout" Target="../slideLayouts/slideLayout173.xml"/><Relationship Id="rId7" Type="http://schemas.openxmlformats.org/officeDocument/2006/relationships/slideLayout" Target="../slideLayouts/slideLayout177.xml"/><Relationship Id="rId12" Type="http://schemas.openxmlformats.org/officeDocument/2006/relationships/slideLayout" Target="../slideLayouts/slideLayout182.xml"/><Relationship Id="rId17" Type="http://schemas.openxmlformats.org/officeDocument/2006/relationships/slideLayout" Target="../slideLayouts/slideLayout187.xml"/><Relationship Id="rId2" Type="http://schemas.openxmlformats.org/officeDocument/2006/relationships/slideLayout" Target="../slideLayouts/slideLayout172.xml"/><Relationship Id="rId16" Type="http://schemas.openxmlformats.org/officeDocument/2006/relationships/slideLayout" Target="../slideLayouts/slideLayout186.xml"/><Relationship Id="rId1" Type="http://schemas.openxmlformats.org/officeDocument/2006/relationships/slideLayout" Target="../slideLayouts/slideLayout171.xml"/><Relationship Id="rId6" Type="http://schemas.openxmlformats.org/officeDocument/2006/relationships/slideLayout" Target="../slideLayouts/slideLayout176.xml"/><Relationship Id="rId11" Type="http://schemas.openxmlformats.org/officeDocument/2006/relationships/slideLayout" Target="../slideLayouts/slideLayout181.xml"/><Relationship Id="rId5" Type="http://schemas.openxmlformats.org/officeDocument/2006/relationships/slideLayout" Target="../slideLayouts/slideLayout175.xml"/><Relationship Id="rId15" Type="http://schemas.openxmlformats.org/officeDocument/2006/relationships/slideLayout" Target="../slideLayouts/slideLayout185.xml"/><Relationship Id="rId10" Type="http://schemas.openxmlformats.org/officeDocument/2006/relationships/slideLayout" Target="../slideLayouts/slideLayout180.xml"/><Relationship Id="rId19" Type="http://schemas.openxmlformats.org/officeDocument/2006/relationships/image" Target="../media/image2.png"/><Relationship Id="rId4" Type="http://schemas.openxmlformats.org/officeDocument/2006/relationships/slideLayout" Target="../slideLayouts/slideLayout174.xml"/><Relationship Id="rId9" Type="http://schemas.openxmlformats.org/officeDocument/2006/relationships/slideLayout" Target="../slideLayouts/slideLayout179.xml"/><Relationship Id="rId14" Type="http://schemas.openxmlformats.org/officeDocument/2006/relationships/slideLayout" Target="../slideLayouts/slideLayout184.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95.xml"/><Relationship Id="rId13" Type="http://schemas.openxmlformats.org/officeDocument/2006/relationships/slideLayout" Target="../slideLayouts/slideLayout200.xml"/><Relationship Id="rId18" Type="http://schemas.openxmlformats.org/officeDocument/2006/relationships/theme" Target="../theme/theme12.xml"/><Relationship Id="rId3" Type="http://schemas.openxmlformats.org/officeDocument/2006/relationships/slideLayout" Target="../slideLayouts/slideLayout190.xml"/><Relationship Id="rId7" Type="http://schemas.openxmlformats.org/officeDocument/2006/relationships/slideLayout" Target="../slideLayouts/slideLayout194.xml"/><Relationship Id="rId12" Type="http://schemas.openxmlformats.org/officeDocument/2006/relationships/slideLayout" Target="../slideLayouts/slideLayout199.xml"/><Relationship Id="rId17" Type="http://schemas.openxmlformats.org/officeDocument/2006/relationships/slideLayout" Target="../slideLayouts/slideLayout204.xml"/><Relationship Id="rId2" Type="http://schemas.openxmlformats.org/officeDocument/2006/relationships/slideLayout" Target="../slideLayouts/slideLayout189.xml"/><Relationship Id="rId16" Type="http://schemas.openxmlformats.org/officeDocument/2006/relationships/slideLayout" Target="../slideLayouts/slideLayout203.xml"/><Relationship Id="rId1" Type="http://schemas.openxmlformats.org/officeDocument/2006/relationships/slideLayout" Target="../slideLayouts/slideLayout188.xml"/><Relationship Id="rId6" Type="http://schemas.openxmlformats.org/officeDocument/2006/relationships/slideLayout" Target="../slideLayouts/slideLayout193.xml"/><Relationship Id="rId11" Type="http://schemas.openxmlformats.org/officeDocument/2006/relationships/slideLayout" Target="../slideLayouts/slideLayout198.xml"/><Relationship Id="rId5" Type="http://schemas.openxmlformats.org/officeDocument/2006/relationships/slideLayout" Target="../slideLayouts/slideLayout192.xml"/><Relationship Id="rId15" Type="http://schemas.openxmlformats.org/officeDocument/2006/relationships/slideLayout" Target="../slideLayouts/slideLayout202.xml"/><Relationship Id="rId10" Type="http://schemas.openxmlformats.org/officeDocument/2006/relationships/slideLayout" Target="../slideLayouts/slideLayout197.xml"/><Relationship Id="rId19" Type="http://schemas.openxmlformats.org/officeDocument/2006/relationships/image" Target="../media/image2.png"/><Relationship Id="rId4" Type="http://schemas.openxmlformats.org/officeDocument/2006/relationships/slideLayout" Target="../slideLayouts/slideLayout191.xml"/><Relationship Id="rId9" Type="http://schemas.openxmlformats.org/officeDocument/2006/relationships/slideLayout" Target="../slideLayouts/slideLayout196.xml"/><Relationship Id="rId14" Type="http://schemas.openxmlformats.org/officeDocument/2006/relationships/slideLayout" Target="../slideLayouts/slideLayout20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12.xml"/><Relationship Id="rId13" Type="http://schemas.openxmlformats.org/officeDocument/2006/relationships/slideLayout" Target="../slideLayouts/slideLayout217.xml"/><Relationship Id="rId18" Type="http://schemas.openxmlformats.org/officeDocument/2006/relationships/theme" Target="../theme/theme13.xml"/><Relationship Id="rId3" Type="http://schemas.openxmlformats.org/officeDocument/2006/relationships/slideLayout" Target="../slideLayouts/slideLayout207.xml"/><Relationship Id="rId7" Type="http://schemas.openxmlformats.org/officeDocument/2006/relationships/slideLayout" Target="../slideLayouts/slideLayout211.xml"/><Relationship Id="rId12" Type="http://schemas.openxmlformats.org/officeDocument/2006/relationships/slideLayout" Target="../slideLayouts/slideLayout216.xml"/><Relationship Id="rId17" Type="http://schemas.openxmlformats.org/officeDocument/2006/relationships/slideLayout" Target="../slideLayouts/slideLayout221.xml"/><Relationship Id="rId2" Type="http://schemas.openxmlformats.org/officeDocument/2006/relationships/slideLayout" Target="../slideLayouts/slideLayout206.xml"/><Relationship Id="rId16" Type="http://schemas.openxmlformats.org/officeDocument/2006/relationships/slideLayout" Target="../slideLayouts/slideLayout220.xml"/><Relationship Id="rId1" Type="http://schemas.openxmlformats.org/officeDocument/2006/relationships/slideLayout" Target="../slideLayouts/slideLayout205.xml"/><Relationship Id="rId6" Type="http://schemas.openxmlformats.org/officeDocument/2006/relationships/slideLayout" Target="../slideLayouts/slideLayout210.xml"/><Relationship Id="rId11" Type="http://schemas.openxmlformats.org/officeDocument/2006/relationships/slideLayout" Target="../slideLayouts/slideLayout215.xml"/><Relationship Id="rId5" Type="http://schemas.openxmlformats.org/officeDocument/2006/relationships/slideLayout" Target="../slideLayouts/slideLayout209.xml"/><Relationship Id="rId15" Type="http://schemas.openxmlformats.org/officeDocument/2006/relationships/slideLayout" Target="../slideLayouts/slideLayout219.xml"/><Relationship Id="rId10" Type="http://schemas.openxmlformats.org/officeDocument/2006/relationships/slideLayout" Target="../slideLayouts/slideLayout214.xml"/><Relationship Id="rId19" Type="http://schemas.openxmlformats.org/officeDocument/2006/relationships/image" Target="../media/image2.png"/><Relationship Id="rId4" Type="http://schemas.openxmlformats.org/officeDocument/2006/relationships/slideLayout" Target="../slideLayouts/slideLayout208.xml"/><Relationship Id="rId9" Type="http://schemas.openxmlformats.org/officeDocument/2006/relationships/slideLayout" Target="../slideLayouts/slideLayout213.xml"/><Relationship Id="rId14" Type="http://schemas.openxmlformats.org/officeDocument/2006/relationships/slideLayout" Target="../slideLayouts/slideLayout21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theme" Target="../theme/theme14.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19" Type="http://schemas.openxmlformats.org/officeDocument/2006/relationships/image" Target="../media/image2.png"/><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46.xml"/><Relationship Id="rId13" Type="http://schemas.openxmlformats.org/officeDocument/2006/relationships/slideLayout" Target="../slideLayouts/slideLayout251.xml"/><Relationship Id="rId18" Type="http://schemas.openxmlformats.org/officeDocument/2006/relationships/theme" Target="../theme/theme15.xml"/><Relationship Id="rId3" Type="http://schemas.openxmlformats.org/officeDocument/2006/relationships/slideLayout" Target="../slideLayouts/slideLayout241.xml"/><Relationship Id="rId7" Type="http://schemas.openxmlformats.org/officeDocument/2006/relationships/slideLayout" Target="../slideLayouts/slideLayout245.xml"/><Relationship Id="rId12" Type="http://schemas.openxmlformats.org/officeDocument/2006/relationships/slideLayout" Target="../slideLayouts/slideLayout250.xml"/><Relationship Id="rId17" Type="http://schemas.openxmlformats.org/officeDocument/2006/relationships/slideLayout" Target="../slideLayouts/slideLayout255.xml"/><Relationship Id="rId2" Type="http://schemas.openxmlformats.org/officeDocument/2006/relationships/slideLayout" Target="../slideLayouts/slideLayout240.xml"/><Relationship Id="rId16" Type="http://schemas.openxmlformats.org/officeDocument/2006/relationships/slideLayout" Target="../slideLayouts/slideLayout254.xml"/><Relationship Id="rId1" Type="http://schemas.openxmlformats.org/officeDocument/2006/relationships/slideLayout" Target="../slideLayouts/slideLayout239.xml"/><Relationship Id="rId6" Type="http://schemas.openxmlformats.org/officeDocument/2006/relationships/slideLayout" Target="../slideLayouts/slideLayout244.xml"/><Relationship Id="rId11" Type="http://schemas.openxmlformats.org/officeDocument/2006/relationships/slideLayout" Target="../slideLayouts/slideLayout249.xml"/><Relationship Id="rId5" Type="http://schemas.openxmlformats.org/officeDocument/2006/relationships/slideLayout" Target="../slideLayouts/slideLayout243.xml"/><Relationship Id="rId15" Type="http://schemas.openxmlformats.org/officeDocument/2006/relationships/slideLayout" Target="../slideLayouts/slideLayout253.xml"/><Relationship Id="rId10" Type="http://schemas.openxmlformats.org/officeDocument/2006/relationships/slideLayout" Target="../slideLayouts/slideLayout248.xml"/><Relationship Id="rId19" Type="http://schemas.openxmlformats.org/officeDocument/2006/relationships/image" Target="../media/image2.png"/><Relationship Id="rId4" Type="http://schemas.openxmlformats.org/officeDocument/2006/relationships/slideLayout" Target="../slideLayouts/slideLayout242.xml"/><Relationship Id="rId9" Type="http://schemas.openxmlformats.org/officeDocument/2006/relationships/slideLayout" Target="../slideLayouts/slideLayout247.xml"/><Relationship Id="rId14" Type="http://schemas.openxmlformats.org/officeDocument/2006/relationships/slideLayout" Target="../slideLayouts/slideLayout252.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63.xml"/><Relationship Id="rId13" Type="http://schemas.openxmlformats.org/officeDocument/2006/relationships/slideLayout" Target="../slideLayouts/slideLayout268.xml"/><Relationship Id="rId18" Type="http://schemas.openxmlformats.org/officeDocument/2006/relationships/theme" Target="../theme/theme16.xml"/><Relationship Id="rId3" Type="http://schemas.openxmlformats.org/officeDocument/2006/relationships/slideLayout" Target="../slideLayouts/slideLayout258.xml"/><Relationship Id="rId7" Type="http://schemas.openxmlformats.org/officeDocument/2006/relationships/slideLayout" Target="../slideLayouts/slideLayout262.xml"/><Relationship Id="rId12" Type="http://schemas.openxmlformats.org/officeDocument/2006/relationships/slideLayout" Target="../slideLayouts/slideLayout267.xml"/><Relationship Id="rId17" Type="http://schemas.openxmlformats.org/officeDocument/2006/relationships/slideLayout" Target="../slideLayouts/slideLayout272.xml"/><Relationship Id="rId2" Type="http://schemas.openxmlformats.org/officeDocument/2006/relationships/slideLayout" Target="../slideLayouts/slideLayout257.xml"/><Relationship Id="rId16" Type="http://schemas.openxmlformats.org/officeDocument/2006/relationships/slideLayout" Target="../slideLayouts/slideLayout271.xml"/><Relationship Id="rId1" Type="http://schemas.openxmlformats.org/officeDocument/2006/relationships/slideLayout" Target="../slideLayouts/slideLayout256.xml"/><Relationship Id="rId6" Type="http://schemas.openxmlformats.org/officeDocument/2006/relationships/slideLayout" Target="../slideLayouts/slideLayout261.xml"/><Relationship Id="rId11" Type="http://schemas.openxmlformats.org/officeDocument/2006/relationships/slideLayout" Target="../slideLayouts/slideLayout266.xml"/><Relationship Id="rId5" Type="http://schemas.openxmlformats.org/officeDocument/2006/relationships/slideLayout" Target="../slideLayouts/slideLayout260.xml"/><Relationship Id="rId15" Type="http://schemas.openxmlformats.org/officeDocument/2006/relationships/slideLayout" Target="../slideLayouts/slideLayout270.xml"/><Relationship Id="rId10" Type="http://schemas.openxmlformats.org/officeDocument/2006/relationships/slideLayout" Target="../slideLayouts/slideLayout265.xml"/><Relationship Id="rId19" Type="http://schemas.openxmlformats.org/officeDocument/2006/relationships/image" Target="../media/image2.png"/><Relationship Id="rId4" Type="http://schemas.openxmlformats.org/officeDocument/2006/relationships/slideLayout" Target="../slideLayouts/slideLayout259.xml"/><Relationship Id="rId9" Type="http://schemas.openxmlformats.org/officeDocument/2006/relationships/slideLayout" Target="../slideLayouts/slideLayout264.xml"/><Relationship Id="rId14" Type="http://schemas.openxmlformats.org/officeDocument/2006/relationships/slideLayout" Target="../slideLayouts/slideLayout26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image" Target="../media/image2.png"/><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heme" Target="../theme/theme3.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slideLayout" Target="../slideLayouts/slideLayout51.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19" Type="http://schemas.openxmlformats.org/officeDocument/2006/relationships/image" Target="../media/image2.png"/><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18" Type="http://schemas.openxmlformats.org/officeDocument/2006/relationships/theme" Target="../theme/theme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17" Type="http://schemas.openxmlformats.org/officeDocument/2006/relationships/slideLayout" Target="../slideLayouts/slideLayout68.xml"/><Relationship Id="rId2" Type="http://schemas.openxmlformats.org/officeDocument/2006/relationships/slideLayout" Target="../slideLayouts/slideLayout53.xml"/><Relationship Id="rId16" Type="http://schemas.openxmlformats.org/officeDocument/2006/relationships/slideLayout" Target="../slideLayouts/slideLayout67.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19" Type="http://schemas.openxmlformats.org/officeDocument/2006/relationships/image" Target="../media/image2.png"/><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5.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2.png"/><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slideLayout" Target="../slideLayouts/slideLayout98.xml"/><Relationship Id="rId18" Type="http://schemas.openxmlformats.org/officeDocument/2006/relationships/theme" Target="../theme/theme6.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17" Type="http://schemas.openxmlformats.org/officeDocument/2006/relationships/slideLayout" Target="../slideLayouts/slideLayout102.xml"/><Relationship Id="rId2" Type="http://schemas.openxmlformats.org/officeDocument/2006/relationships/slideLayout" Target="../slideLayouts/slideLayout87.xml"/><Relationship Id="rId16" Type="http://schemas.openxmlformats.org/officeDocument/2006/relationships/slideLayout" Target="../slideLayouts/slideLayout101.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slideLayout" Target="../slideLayouts/slideLayout100.xml"/><Relationship Id="rId10" Type="http://schemas.openxmlformats.org/officeDocument/2006/relationships/slideLayout" Target="../slideLayouts/slideLayout95.xml"/><Relationship Id="rId19" Type="http://schemas.openxmlformats.org/officeDocument/2006/relationships/image" Target="../media/image2.png"/><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slideLayout" Target="../slideLayouts/slideLayout99.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theme" Target="../theme/theme7.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image" Target="../media/image2.png"/><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theme" Target="../theme/theme8.xml"/><Relationship Id="rId3" Type="http://schemas.openxmlformats.org/officeDocument/2006/relationships/slideLayout" Target="../slideLayouts/slideLayout122.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10" Type="http://schemas.openxmlformats.org/officeDocument/2006/relationships/slideLayout" Target="../slideLayouts/slideLayout129.xml"/><Relationship Id="rId19" Type="http://schemas.openxmlformats.org/officeDocument/2006/relationships/image" Target="../media/image2.png"/><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44.xml"/><Relationship Id="rId13" Type="http://schemas.openxmlformats.org/officeDocument/2006/relationships/slideLayout" Target="../slideLayouts/slideLayout149.xml"/><Relationship Id="rId18" Type="http://schemas.openxmlformats.org/officeDocument/2006/relationships/theme" Target="../theme/theme9.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slideLayout" Target="../slideLayouts/slideLayout148.xml"/><Relationship Id="rId17" Type="http://schemas.openxmlformats.org/officeDocument/2006/relationships/slideLayout" Target="../slideLayouts/slideLayout153.xml"/><Relationship Id="rId2" Type="http://schemas.openxmlformats.org/officeDocument/2006/relationships/slideLayout" Target="../slideLayouts/slideLayout138.xml"/><Relationship Id="rId16" Type="http://schemas.openxmlformats.org/officeDocument/2006/relationships/slideLayout" Target="../slideLayouts/slideLayout152.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5" Type="http://schemas.openxmlformats.org/officeDocument/2006/relationships/slideLayout" Target="../slideLayouts/slideLayout151.xml"/><Relationship Id="rId10" Type="http://schemas.openxmlformats.org/officeDocument/2006/relationships/slideLayout" Target="../slideLayouts/slideLayout146.xml"/><Relationship Id="rId19" Type="http://schemas.openxmlformats.org/officeDocument/2006/relationships/image" Target="../media/image2.png"/><Relationship Id="rId4" Type="http://schemas.openxmlformats.org/officeDocument/2006/relationships/slideLayout" Target="../slideLayouts/slideLayout140.xml"/><Relationship Id="rId9" Type="http://schemas.openxmlformats.org/officeDocument/2006/relationships/slideLayout" Target="../slideLayouts/slideLayout145.xml"/><Relationship Id="rId14"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3257342-ECC3-4730-8D66-37061769D758}" type="datetimeFigureOut">
              <a:rPr lang="en-US" smtClean="0"/>
              <a:t>6/17/2022</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8730D481-FE89-4725-BD8F-4F86B8341EB0}" type="slidenum">
              <a:rPr lang="en-US" smtClean="0"/>
              <a:t>‹#›</a:t>
            </a:fld>
            <a:endParaRPr lang="en-US"/>
          </a:p>
        </p:txBody>
      </p:sp>
    </p:spTree>
    <p:extLst>
      <p:ext uri="{BB962C8B-B14F-4D97-AF65-F5344CB8AC3E}">
        <p14:creationId xmlns:p14="http://schemas.microsoft.com/office/powerpoint/2010/main" val="124362257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138666501"/>
      </p:ext>
    </p:extLst>
  </p:cSld>
  <p:clrMap bg1="dk1" tx1="lt1" bg2="dk2" tx2="lt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413334591"/>
      </p:ext>
    </p:extLst>
  </p:cSld>
  <p:clrMap bg1="dk1" tx1="lt1" bg2="dk2" tx2="lt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 id="2147483852" r:id="rId12"/>
    <p:sldLayoutId id="2147483853" r:id="rId13"/>
    <p:sldLayoutId id="2147483854" r:id="rId14"/>
    <p:sldLayoutId id="2147483855" r:id="rId15"/>
    <p:sldLayoutId id="2147483856" r:id="rId16"/>
    <p:sldLayoutId id="214748385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5053011"/>
      </p:ext>
    </p:extLst>
  </p:cSld>
  <p:clrMap bg1="dk1" tx1="lt1" bg2="dk2" tx2="lt2" accent1="accent1" accent2="accent2" accent3="accent3" accent4="accent4" accent5="accent5" accent6="accent6" hlink="hlink" folHlink="folHlink"/>
  <p:sldLayoutIdLst>
    <p:sldLayoutId id="2147483859" r:id="rId1"/>
    <p:sldLayoutId id="2147483860" r:id="rId2"/>
    <p:sldLayoutId id="2147483861" r:id="rId3"/>
    <p:sldLayoutId id="2147483862" r:id="rId4"/>
    <p:sldLayoutId id="2147483863" r:id="rId5"/>
    <p:sldLayoutId id="2147483864" r:id="rId6"/>
    <p:sldLayoutId id="2147483865" r:id="rId7"/>
    <p:sldLayoutId id="2147483866" r:id="rId8"/>
    <p:sldLayoutId id="2147483867" r:id="rId9"/>
    <p:sldLayoutId id="2147483868" r:id="rId10"/>
    <p:sldLayoutId id="2147483869" r:id="rId11"/>
    <p:sldLayoutId id="2147483870" r:id="rId12"/>
    <p:sldLayoutId id="2147483871" r:id="rId13"/>
    <p:sldLayoutId id="2147483872" r:id="rId14"/>
    <p:sldLayoutId id="2147483873" r:id="rId15"/>
    <p:sldLayoutId id="2147483874" r:id="rId16"/>
    <p:sldLayoutId id="214748387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40584077"/>
      </p:ext>
    </p:extLst>
  </p:cSld>
  <p:clrMap bg1="dk1" tx1="lt1" bg2="dk2" tx2="lt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 id="2147483881" r:id="rId5"/>
    <p:sldLayoutId id="2147483882" r:id="rId6"/>
    <p:sldLayoutId id="2147483883" r:id="rId7"/>
    <p:sldLayoutId id="2147483884" r:id="rId8"/>
    <p:sldLayoutId id="2147483885" r:id="rId9"/>
    <p:sldLayoutId id="2147483886" r:id="rId10"/>
    <p:sldLayoutId id="2147483887" r:id="rId11"/>
    <p:sldLayoutId id="2147483888" r:id="rId12"/>
    <p:sldLayoutId id="2147483889" r:id="rId13"/>
    <p:sldLayoutId id="2147483890" r:id="rId14"/>
    <p:sldLayoutId id="2147483891" r:id="rId15"/>
    <p:sldLayoutId id="2147483892" r:id="rId16"/>
    <p:sldLayoutId id="214748389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734750575"/>
      </p:ext>
    </p:extLst>
  </p:cSld>
  <p:clrMap bg1="dk1" tx1="lt1" bg2="dk2" tx2="lt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816559865"/>
      </p:ext>
    </p:extLst>
  </p:cSld>
  <p:clrMap bg1="dk1" tx1="lt1" bg2="dk2" tx2="lt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 id="2147483924" r:id="rId12"/>
    <p:sldLayoutId id="2147483925" r:id="rId13"/>
    <p:sldLayoutId id="2147483926" r:id="rId14"/>
    <p:sldLayoutId id="2147483927" r:id="rId15"/>
    <p:sldLayoutId id="2147483928" r:id="rId16"/>
    <p:sldLayoutId id="214748392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94330624"/>
      </p:ext>
    </p:extLst>
  </p:cSld>
  <p:clrMap bg1="dk1" tx1="lt1" bg2="dk2" tx2="lt2" accent1="accent1" accent2="accent2" accent3="accent3" accent4="accent4" accent5="accent5" accent6="accent6" hlink="hlink" folHlink="folHlink"/>
  <p:sldLayoutIdLst>
    <p:sldLayoutId id="2147483931" r:id="rId1"/>
    <p:sldLayoutId id="2147483932" r:id="rId2"/>
    <p:sldLayoutId id="2147483933" r:id="rId3"/>
    <p:sldLayoutId id="2147483934" r:id="rId4"/>
    <p:sldLayoutId id="2147483935" r:id="rId5"/>
    <p:sldLayoutId id="2147483936" r:id="rId6"/>
    <p:sldLayoutId id="2147483937" r:id="rId7"/>
    <p:sldLayoutId id="2147483938" r:id="rId8"/>
    <p:sldLayoutId id="2147483939" r:id="rId9"/>
    <p:sldLayoutId id="2147483940" r:id="rId10"/>
    <p:sldLayoutId id="2147483941" r:id="rId11"/>
    <p:sldLayoutId id="2147483942" r:id="rId12"/>
    <p:sldLayoutId id="2147483943" r:id="rId13"/>
    <p:sldLayoutId id="2147483944" r:id="rId14"/>
    <p:sldLayoutId id="2147483945" r:id="rId15"/>
    <p:sldLayoutId id="2147483946" r:id="rId16"/>
    <p:sldLayoutId id="214748394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425104878"/>
      </p:ext>
    </p:extLst>
  </p:cSld>
  <p:clrMap bg1="dk1" tx1="lt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907393359"/>
      </p:ext>
    </p:extLst>
  </p:cSld>
  <p:clrMap bg1="dk1" tx1="lt1" bg2="dk2" tx2="lt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74400108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959211773"/>
      </p:ext>
    </p:extLst>
  </p:cSld>
  <p:clrMap bg1="dk1" tx1="lt1" bg2="dk2" tx2="lt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99812766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808878321"/>
      </p:ext>
    </p:extLst>
  </p:cSld>
  <p:clrMap bg1="dk1" tx1="lt1" bg2="dk2" tx2="lt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80" r:id="rId12"/>
    <p:sldLayoutId id="2147483781" r:id="rId13"/>
    <p:sldLayoutId id="2147483782" r:id="rId14"/>
    <p:sldLayoutId id="2147483783" r:id="rId15"/>
    <p:sldLayoutId id="2147483784" r:id="rId16"/>
    <p:sldLayoutId id="214748378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1859160096"/>
      </p:ext>
    </p:extLst>
  </p:cSld>
  <p:clrMap bg1="dk1" tx1="lt1" bg2="dk2" tx2="lt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 id="2147483792" r:id="rId6"/>
    <p:sldLayoutId id="2147483793" r:id="rId7"/>
    <p:sldLayoutId id="2147483794" r:id="rId8"/>
    <p:sldLayoutId id="2147483795" r:id="rId9"/>
    <p:sldLayoutId id="2147483796" r:id="rId10"/>
    <p:sldLayoutId id="2147483797" r:id="rId11"/>
    <p:sldLayoutId id="2147483798" r:id="rId12"/>
    <p:sldLayoutId id="2147483799" r:id="rId13"/>
    <p:sldLayoutId id="2147483800" r:id="rId14"/>
    <p:sldLayoutId id="2147483801" r:id="rId15"/>
    <p:sldLayoutId id="2147483802" r:id="rId16"/>
    <p:sldLayoutId id="2147483803"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6/17/2022</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383169827"/>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6.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9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5.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23.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6.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5.jfif"/><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6.jf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f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8.jf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9.jf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image" Target="../media/image31.jf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91.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8.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5.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4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5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D290B7-7EF2-BB6B-FD72-389337E0FE72}"/>
              </a:ext>
            </a:extLst>
          </p:cNvPr>
          <p:cNvSpPr>
            <a:spLocks noGrp="1"/>
          </p:cNvSpPr>
          <p:nvPr>
            <p:ph type="title"/>
          </p:nvPr>
        </p:nvSpPr>
        <p:spPr>
          <a:xfrm>
            <a:off x="2029180" y="0"/>
            <a:ext cx="9280971" cy="1077117"/>
          </a:xfrm>
        </p:spPr>
        <p:txBody>
          <a:bodyPr>
            <a:normAutofit/>
          </a:bodyPr>
          <a:lstStyle/>
          <a:p>
            <a:r>
              <a:rPr lang="en-IN" sz="4800" dirty="0">
                <a:solidFill>
                  <a:srgbClr val="002060"/>
                </a:solidFill>
                <a:latin typeface="Forte" panose="03060902040502070203" pitchFamily="66" charset="0"/>
              </a:rPr>
              <a:t>Mars open project’22</a:t>
            </a:r>
          </a:p>
        </p:txBody>
      </p:sp>
      <p:pic>
        <p:nvPicPr>
          <p:cNvPr id="1026" name="Picture 2" descr="11,928 Scifi Robotic Stock Photos and Images - 123RF">
            <a:extLst>
              <a:ext uri="{FF2B5EF4-FFF2-40B4-BE49-F238E27FC236}">
                <a16:creationId xmlns="" xmlns:a16="http://schemas.microsoft.com/office/drawing/2014/main" id="{08706081-1971-51E2-2FC1-B9F2A2F107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043" y="1970843"/>
            <a:ext cx="7411726" cy="472735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 xmlns:a16="http://schemas.microsoft.com/office/drawing/2014/main" id="{6D7C3D8D-4748-3C3C-E771-13053516611A}"/>
              </a:ext>
            </a:extLst>
          </p:cNvPr>
          <p:cNvSpPr txBox="1"/>
          <p:nvPr/>
        </p:nvSpPr>
        <p:spPr>
          <a:xfrm>
            <a:off x="2405847" y="1097200"/>
            <a:ext cx="6631619" cy="707886"/>
          </a:xfrm>
          <a:prstGeom prst="rect">
            <a:avLst/>
          </a:prstGeom>
          <a:noFill/>
        </p:spPr>
        <p:txBody>
          <a:bodyPr wrap="square" rtlCol="0">
            <a:spAutoFit/>
          </a:bodyPr>
          <a:lstStyle/>
          <a:p>
            <a:r>
              <a:rPr lang="en-IN" sz="4000" b="1" i="1" dirty="0">
                <a:solidFill>
                  <a:srgbClr val="FF0000"/>
                </a:solidFill>
                <a:effectLst>
                  <a:outerShdw blurRad="38100" dist="38100" dir="2700000" algn="tl">
                    <a:srgbClr val="000000">
                      <a:alpha val="43137"/>
                    </a:srgbClr>
                  </a:outerShdw>
                </a:effectLst>
                <a:latin typeface="Algerian" panose="04020705040A02060702" pitchFamily="82" charset="0"/>
              </a:rPr>
              <a:t>ROBOTIC ARM SIMULATION</a:t>
            </a:r>
          </a:p>
        </p:txBody>
      </p:sp>
      <p:sp>
        <p:nvSpPr>
          <p:cNvPr id="8" name="TextBox 7">
            <a:extLst>
              <a:ext uri="{FF2B5EF4-FFF2-40B4-BE49-F238E27FC236}">
                <a16:creationId xmlns="" xmlns:a16="http://schemas.microsoft.com/office/drawing/2014/main" id="{925AEEEC-B1CD-BB3C-69AE-02189184D6DE}"/>
              </a:ext>
            </a:extLst>
          </p:cNvPr>
          <p:cNvSpPr txBox="1"/>
          <p:nvPr/>
        </p:nvSpPr>
        <p:spPr>
          <a:xfrm>
            <a:off x="7643674" y="2494361"/>
            <a:ext cx="4199138" cy="2062103"/>
          </a:xfrm>
          <a:prstGeom prst="rect">
            <a:avLst/>
          </a:prstGeom>
          <a:noFill/>
        </p:spPr>
        <p:txBody>
          <a:bodyPr wrap="square" rtlCol="0">
            <a:spAutoFit/>
          </a:bodyPr>
          <a:lstStyle/>
          <a:p>
            <a:r>
              <a:rPr lang="en-IN" sz="3200" b="1" i="1" dirty="0">
                <a:solidFill>
                  <a:schemeClr val="bg1">
                    <a:lumMod val="95000"/>
                    <a:lumOff val="5000"/>
                  </a:schemeClr>
                </a:solidFill>
                <a:latin typeface="Algerian" panose="04020705040A02060702" pitchFamily="82" charset="0"/>
              </a:rPr>
              <a:t>AJAY Kr. SONWANI</a:t>
            </a:r>
          </a:p>
          <a:p>
            <a:r>
              <a:rPr lang="en-IN" sz="3200" b="1" i="1" dirty="0">
                <a:solidFill>
                  <a:schemeClr val="bg1">
                    <a:lumMod val="95000"/>
                    <a:lumOff val="5000"/>
                  </a:schemeClr>
                </a:solidFill>
                <a:latin typeface="Algerian" panose="04020705040A02060702" pitchFamily="82" charset="0"/>
              </a:rPr>
              <a:t>HARSH KUMAR</a:t>
            </a:r>
          </a:p>
          <a:p>
            <a:r>
              <a:rPr lang="en-IN" sz="3200" b="1" i="1" dirty="0">
                <a:solidFill>
                  <a:schemeClr val="bg1">
                    <a:lumMod val="95000"/>
                    <a:lumOff val="5000"/>
                  </a:schemeClr>
                </a:solidFill>
                <a:latin typeface="Algerian" panose="04020705040A02060702" pitchFamily="82" charset="0"/>
              </a:rPr>
              <a:t>AVIRAL JAIN</a:t>
            </a:r>
          </a:p>
          <a:p>
            <a:r>
              <a:rPr lang="en-IN" sz="3200" b="1" i="1" dirty="0">
                <a:solidFill>
                  <a:schemeClr val="bg1">
                    <a:lumMod val="95000"/>
                    <a:lumOff val="5000"/>
                  </a:schemeClr>
                </a:solidFill>
                <a:latin typeface="Algerian" panose="04020705040A02060702" pitchFamily="82" charset="0"/>
              </a:rPr>
              <a:t>SAKSHAM JAISWAL</a:t>
            </a:r>
          </a:p>
        </p:txBody>
      </p:sp>
      <p:sp>
        <p:nvSpPr>
          <p:cNvPr id="9" name="TextBox 8">
            <a:extLst>
              <a:ext uri="{FF2B5EF4-FFF2-40B4-BE49-F238E27FC236}">
                <a16:creationId xmlns="" xmlns:a16="http://schemas.microsoft.com/office/drawing/2014/main" id="{F0A5C42B-B542-3A10-4C30-01AA7D7A267E}"/>
              </a:ext>
            </a:extLst>
          </p:cNvPr>
          <p:cNvSpPr txBox="1"/>
          <p:nvPr/>
        </p:nvSpPr>
        <p:spPr>
          <a:xfrm>
            <a:off x="7643674" y="5068302"/>
            <a:ext cx="3036164" cy="1384995"/>
          </a:xfrm>
          <a:prstGeom prst="rect">
            <a:avLst/>
          </a:prstGeom>
          <a:noFill/>
        </p:spPr>
        <p:txBody>
          <a:bodyPr wrap="square" rtlCol="0">
            <a:spAutoFit/>
          </a:bodyPr>
          <a:lstStyle/>
          <a:p>
            <a:r>
              <a:rPr lang="en-IN" sz="2800" b="1" i="1" dirty="0">
                <a:solidFill>
                  <a:schemeClr val="bg1">
                    <a:lumMod val="95000"/>
                    <a:lumOff val="5000"/>
                  </a:schemeClr>
                </a:solidFill>
                <a:latin typeface="Algerian" panose="04020705040A02060702" pitchFamily="82" charset="0"/>
              </a:rPr>
              <a:t>MENTORS-</a:t>
            </a:r>
          </a:p>
          <a:p>
            <a:r>
              <a:rPr lang="en-IN" sz="2800" b="1" i="1" dirty="0">
                <a:solidFill>
                  <a:schemeClr val="bg1">
                    <a:lumMod val="95000"/>
                    <a:lumOff val="5000"/>
                  </a:schemeClr>
                </a:solidFill>
                <a:latin typeface="Algerian" panose="04020705040A02060702" pitchFamily="82" charset="0"/>
              </a:rPr>
              <a:t>HARSHINI MAM</a:t>
            </a:r>
          </a:p>
          <a:p>
            <a:r>
              <a:rPr lang="en-IN" sz="2800" b="1" i="1" dirty="0">
                <a:solidFill>
                  <a:schemeClr val="bg1">
                    <a:lumMod val="95000"/>
                    <a:lumOff val="5000"/>
                  </a:schemeClr>
                </a:solidFill>
                <a:latin typeface="Algerian" panose="04020705040A02060702" pitchFamily="82" charset="0"/>
              </a:rPr>
              <a:t>DIWAHAR SIR</a:t>
            </a:r>
          </a:p>
        </p:txBody>
      </p:sp>
    </p:spTree>
    <p:extLst>
      <p:ext uri="{BB962C8B-B14F-4D97-AF65-F5344CB8AC3E}">
        <p14:creationId xmlns:p14="http://schemas.microsoft.com/office/powerpoint/2010/main" val="37598545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B9BEDBE-5414-BCA5-0201-4014471F2190}"/>
              </a:ext>
            </a:extLst>
          </p:cNvPr>
          <p:cNvSpPr>
            <a:spLocks noGrp="1"/>
          </p:cNvSpPr>
          <p:nvPr>
            <p:ph type="title"/>
          </p:nvPr>
        </p:nvSpPr>
        <p:spPr/>
        <p:txBody>
          <a:bodyPr>
            <a:normAutofit/>
          </a:bodyPr>
          <a:lstStyle/>
          <a:p>
            <a:r>
              <a:rPr lang="en-IN" sz="4800" b="1" i="1" dirty="0">
                <a:solidFill>
                  <a:srgbClr val="7030A0"/>
                </a:solidFill>
                <a:effectLst>
                  <a:outerShdw blurRad="38100" dist="38100" dir="2700000" algn="tl">
                    <a:srgbClr val="000000">
                      <a:alpha val="43137"/>
                    </a:srgbClr>
                  </a:outerShdw>
                </a:effectLst>
                <a:latin typeface="Algerian" panose="04020705040A02060702" pitchFamily="82" charset="0"/>
              </a:rPr>
              <a:t>Features used to make gripper</a:t>
            </a:r>
          </a:p>
        </p:txBody>
      </p:sp>
      <p:sp>
        <p:nvSpPr>
          <p:cNvPr id="4" name="TextBox 3">
            <a:extLst>
              <a:ext uri="{FF2B5EF4-FFF2-40B4-BE49-F238E27FC236}">
                <a16:creationId xmlns="" xmlns:a16="http://schemas.microsoft.com/office/drawing/2014/main" id="{34666CD3-9D13-93F4-8E43-9955959FC04B}"/>
              </a:ext>
            </a:extLst>
          </p:cNvPr>
          <p:cNvSpPr txBox="1"/>
          <p:nvPr/>
        </p:nvSpPr>
        <p:spPr>
          <a:xfrm>
            <a:off x="976544" y="2328169"/>
            <a:ext cx="6303146" cy="3539430"/>
          </a:xfrm>
          <a:prstGeom prst="rect">
            <a:avLst/>
          </a:prstGeom>
          <a:noFill/>
        </p:spPr>
        <p:txBody>
          <a:bodyPr wrap="square" rtlCol="0">
            <a:spAutoFit/>
          </a:bodyPr>
          <a:lstStyle/>
          <a:p>
            <a:pPr marL="342900" indent="-342900">
              <a:buAutoNum type="arabicPeriod"/>
            </a:pPr>
            <a:r>
              <a:rPr lang="en-IN" sz="3200" i="1" dirty="0">
                <a:solidFill>
                  <a:srgbClr val="FF0000"/>
                </a:solidFill>
                <a:latin typeface="Algerian" panose="04020705040A02060702" pitchFamily="82" charset="0"/>
              </a:rPr>
              <a:t>Spur Gear</a:t>
            </a:r>
          </a:p>
          <a:p>
            <a:pPr marL="342900" indent="-342900">
              <a:buAutoNum type="arabicPeriod"/>
            </a:pPr>
            <a:r>
              <a:rPr lang="en-IN" sz="3200" i="1" dirty="0">
                <a:solidFill>
                  <a:srgbClr val="FF0000"/>
                </a:solidFill>
                <a:latin typeface="Algerian" panose="04020705040A02060702" pitchFamily="82" charset="0"/>
              </a:rPr>
              <a:t>Extruded Boss/Base</a:t>
            </a:r>
          </a:p>
          <a:p>
            <a:pPr marL="342900" indent="-342900">
              <a:buAutoNum type="arabicPeriod"/>
            </a:pPr>
            <a:r>
              <a:rPr lang="en-IN" sz="3200" i="1" dirty="0">
                <a:solidFill>
                  <a:srgbClr val="FF0000"/>
                </a:solidFill>
                <a:latin typeface="Algerian" panose="04020705040A02060702" pitchFamily="82" charset="0"/>
              </a:rPr>
              <a:t>Extruded Cut</a:t>
            </a:r>
          </a:p>
          <a:p>
            <a:pPr marL="342900" indent="-342900">
              <a:buAutoNum type="arabicPeriod"/>
            </a:pPr>
            <a:r>
              <a:rPr lang="en-IN" sz="3200" i="1" dirty="0">
                <a:solidFill>
                  <a:srgbClr val="FF0000"/>
                </a:solidFill>
                <a:latin typeface="Algerian" panose="04020705040A02060702" pitchFamily="82" charset="0"/>
              </a:rPr>
              <a:t>Sheet Metal</a:t>
            </a:r>
          </a:p>
          <a:p>
            <a:pPr marL="342900" indent="-342900">
              <a:buAutoNum type="arabicPeriod"/>
            </a:pPr>
            <a:r>
              <a:rPr lang="en-IN" sz="3200" i="1" dirty="0">
                <a:solidFill>
                  <a:srgbClr val="FF0000"/>
                </a:solidFill>
                <a:latin typeface="Algerian" panose="04020705040A02060702" pitchFamily="82" charset="0"/>
              </a:rPr>
              <a:t>Base-Flange</a:t>
            </a:r>
          </a:p>
          <a:p>
            <a:pPr marL="342900" indent="-342900">
              <a:buAutoNum type="arabicPeriod"/>
            </a:pPr>
            <a:r>
              <a:rPr lang="en-IN" sz="3200" i="1" dirty="0">
                <a:solidFill>
                  <a:srgbClr val="FF0000"/>
                </a:solidFill>
                <a:latin typeface="Algerian" panose="04020705040A02060702" pitchFamily="82" charset="0"/>
              </a:rPr>
              <a:t>Fillet</a:t>
            </a:r>
          </a:p>
          <a:p>
            <a:pPr marL="342900" indent="-342900">
              <a:buAutoNum type="arabicPeriod"/>
            </a:pPr>
            <a:r>
              <a:rPr lang="en-IN" sz="3200" i="1" dirty="0">
                <a:solidFill>
                  <a:srgbClr val="FF0000"/>
                </a:solidFill>
                <a:latin typeface="Algerian" panose="04020705040A02060702" pitchFamily="82" charset="0"/>
              </a:rPr>
              <a:t>Smart Dimension</a:t>
            </a:r>
          </a:p>
        </p:txBody>
      </p:sp>
    </p:spTree>
    <p:extLst>
      <p:ext uri="{BB962C8B-B14F-4D97-AF65-F5344CB8AC3E}">
        <p14:creationId xmlns:p14="http://schemas.microsoft.com/office/powerpoint/2010/main" val="17463776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2E4EF1B-47AE-F225-C76D-D54A09C68B4F}"/>
              </a:ext>
            </a:extLst>
          </p:cNvPr>
          <p:cNvSpPr>
            <a:spLocks noGrp="1"/>
          </p:cNvSpPr>
          <p:nvPr>
            <p:ph type="title"/>
          </p:nvPr>
        </p:nvSpPr>
        <p:spPr>
          <a:xfrm>
            <a:off x="1816116" y="94735"/>
            <a:ext cx="9905998" cy="1478570"/>
          </a:xfrm>
        </p:spPr>
        <p:txBody>
          <a:bodyPr>
            <a:normAutofit/>
          </a:bodyPr>
          <a:lstStyle/>
          <a:p>
            <a:r>
              <a:rPr lang="en-IN" sz="5400" b="1" i="1" dirty="0">
                <a:solidFill>
                  <a:srgbClr val="FF0000"/>
                </a:solidFill>
                <a:latin typeface="Harrington" panose="04040505050A02020702" pitchFamily="82" charset="0"/>
              </a:rPr>
              <a:t>Working of gripper</a:t>
            </a:r>
          </a:p>
        </p:txBody>
      </p:sp>
      <p:pic>
        <p:nvPicPr>
          <p:cNvPr id="3" name="SOLIDWORKS Premium 2020 SP0.0 - [grp _] 2022-06-17 20-49-39_Tri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2387" t="24309" r="6637" b="4253"/>
          <a:stretch/>
        </p:blipFill>
        <p:spPr>
          <a:xfrm>
            <a:off x="2277373" y="1837425"/>
            <a:ext cx="6211019" cy="3321171"/>
          </a:xfrm>
          <a:prstGeom prst="rect">
            <a:avLst/>
          </a:prstGeom>
        </p:spPr>
      </p:pic>
    </p:spTree>
    <p:extLst>
      <p:ext uri="{BB962C8B-B14F-4D97-AF65-F5344CB8AC3E}">
        <p14:creationId xmlns:p14="http://schemas.microsoft.com/office/powerpoint/2010/main" val="423224955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100000" mute="1">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962689" y="147578"/>
            <a:ext cx="8791575" cy="1336165"/>
          </a:xfrm>
        </p:spPr>
        <p:txBody>
          <a:bodyPr/>
          <a:lstStyle/>
          <a:p>
            <a:r>
              <a:rPr lang="en-IN" b="1" dirty="0" smtClean="0">
                <a:effectLst>
                  <a:outerShdw blurRad="38100" dist="38100" dir="2700000" algn="tl">
                    <a:srgbClr val="000000">
                      <a:alpha val="43137"/>
                    </a:srgbClr>
                  </a:outerShdw>
                </a:effectLst>
                <a:latin typeface="Algerian" panose="04020705040A02060702" pitchFamily="82" charset="0"/>
              </a:rPr>
              <a:t>Solid works file to </a:t>
            </a:r>
            <a:r>
              <a:rPr lang="en-IN" b="1" dirty="0" err="1" smtClean="0">
                <a:effectLst>
                  <a:outerShdw blurRad="38100" dist="38100" dir="2700000" algn="tl">
                    <a:srgbClr val="000000">
                      <a:alpha val="43137"/>
                    </a:srgbClr>
                  </a:outerShdw>
                </a:effectLst>
                <a:latin typeface="Algerian" panose="04020705040A02060702" pitchFamily="82" charset="0"/>
              </a:rPr>
              <a:t>urdf</a:t>
            </a:r>
            <a:endParaRPr lang="en-IN" b="1" dirty="0">
              <a:effectLst>
                <a:outerShdw blurRad="38100" dist="38100" dir="2700000" algn="tl">
                  <a:srgbClr val="000000">
                    <a:alpha val="43137"/>
                  </a:srgbClr>
                </a:outerShdw>
              </a:effectLst>
              <a:latin typeface="Algerian" panose="04020705040A02060702" pitchFamily="82" charset="0"/>
            </a:endParaRPr>
          </a:p>
        </p:txBody>
      </p:sp>
      <p:sp>
        <p:nvSpPr>
          <p:cNvPr id="5" name="Subtitle 4"/>
          <p:cNvSpPr>
            <a:spLocks noGrp="1"/>
          </p:cNvSpPr>
          <p:nvPr>
            <p:ph type="subTitle" idx="1"/>
          </p:nvPr>
        </p:nvSpPr>
        <p:spPr>
          <a:xfrm>
            <a:off x="1876424" y="1656272"/>
            <a:ext cx="8791575" cy="4822166"/>
          </a:xfrm>
        </p:spPr>
        <p:txBody>
          <a:bodyPr/>
          <a:lstStyle/>
          <a:p>
            <a:r>
              <a:rPr lang="en-IN" dirty="0" smtClean="0">
                <a:solidFill>
                  <a:schemeClr val="tx1"/>
                </a:solidFill>
                <a:effectLst>
                  <a:outerShdw blurRad="38100" dist="38100" dir="2700000" algn="tl">
                    <a:srgbClr val="000000">
                      <a:alpha val="43137"/>
                    </a:srgbClr>
                  </a:outerShdw>
                </a:effectLst>
              </a:rPr>
              <a:t>Steps-</a:t>
            </a:r>
          </a:p>
          <a:p>
            <a:pPr marL="457200" indent="-457200">
              <a:buFont typeface="+mj-lt"/>
              <a:buAutoNum type="arabicParenR"/>
            </a:pPr>
            <a:r>
              <a:rPr lang="en-IN" cap="none" dirty="0" smtClean="0">
                <a:solidFill>
                  <a:schemeClr val="tx1"/>
                </a:solidFill>
                <a:effectLst>
                  <a:outerShdw blurRad="38100" dist="38100" dir="2700000" algn="tl">
                    <a:srgbClr val="000000">
                      <a:alpha val="43137"/>
                    </a:srgbClr>
                  </a:outerShdw>
                </a:effectLst>
              </a:rPr>
              <a:t>Create mates to specify the reference position of each link and then suppress them.</a:t>
            </a:r>
          </a:p>
          <a:p>
            <a:pPr marL="457200" indent="-457200">
              <a:buFont typeface="+mj-lt"/>
              <a:buAutoNum type="arabicParenR"/>
            </a:pPr>
            <a:r>
              <a:rPr lang="en-IN" cap="none" dirty="0" smtClean="0">
                <a:solidFill>
                  <a:schemeClr val="tx1"/>
                </a:solidFill>
                <a:effectLst>
                  <a:outerShdw blurRad="38100" dist="38100" dir="2700000" algn="tl">
                    <a:srgbClr val="000000">
                      <a:alpha val="43137"/>
                    </a:srgbClr>
                  </a:outerShdw>
                </a:effectLst>
              </a:rPr>
              <a:t>Create axis for each joint around which the link will move.</a:t>
            </a:r>
          </a:p>
          <a:p>
            <a:pPr marL="457200" indent="-457200">
              <a:buFont typeface="+mj-lt"/>
              <a:buAutoNum type="arabicParenR"/>
            </a:pPr>
            <a:r>
              <a:rPr lang="en-IN" cap="none" dirty="0" smtClean="0">
                <a:solidFill>
                  <a:schemeClr val="tx1"/>
                </a:solidFill>
                <a:effectLst>
                  <a:outerShdw blurRad="38100" dist="38100" dir="2700000" algn="tl">
                    <a:srgbClr val="000000">
                      <a:alpha val="43137"/>
                    </a:srgbClr>
                  </a:outerShdw>
                </a:effectLst>
              </a:rPr>
              <a:t>Give name, reference axis , joint type and number of child links.</a:t>
            </a:r>
          </a:p>
          <a:p>
            <a:pPr marL="457200" indent="-457200">
              <a:buFont typeface="+mj-lt"/>
              <a:buAutoNum type="arabicParenR"/>
            </a:pPr>
            <a:r>
              <a:rPr lang="en-IN" cap="none" dirty="0" smtClean="0">
                <a:solidFill>
                  <a:schemeClr val="tx1"/>
                </a:solidFill>
                <a:effectLst>
                  <a:outerShdw blurRad="38100" dist="38100" dir="2700000" algn="tl">
                    <a:srgbClr val="000000">
                      <a:alpha val="43137"/>
                    </a:srgbClr>
                  </a:outerShdw>
                </a:effectLst>
              </a:rPr>
              <a:t>Click preview and export.</a:t>
            </a:r>
          </a:p>
          <a:p>
            <a:pPr marL="457200" indent="-457200">
              <a:buFont typeface="+mj-lt"/>
              <a:buAutoNum type="arabicParenR"/>
            </a:pPr>
            <a:r>
              <a:rPr lang="en-IN" cap="none" dirty="0" smtClean="0">
                <a:solidFill>
                  <a:schemeClr val="tx1"/>
                </a:solidFill>
                <a:effectLst>
                  <a:outerShdw blurRad="38100" dist="38100" dir="2700000" algn="tl">
                    <a:srgbClr val="000000">
                      <a:alpha val="43137"/>
                    </a:srgbClr>
                  </a:outerShdw>
                </a:effectLst>
              </a:rPr>
              <a:t>Then give lower and upper limits for the movements of the specific part with respect to its reference axis ,effort and velocity for the movement.</a:t>
            </a:r>
          </a:p>
          <a:p>
            <a:pPr marL="457200" indent="-457200">
              <a:buFont typeface="+mj-lt"/>
              <a:buAutoNum type="arabicParenR"/>
            </a:pPr>
            <a:r>
              <a:rPr lang="en-IN" cap="none" dirty="0" smtClean="0">
                <a:solidFill>
                  <a:schemeClr val="tx1"/>
                </a:solidFill>
                <a:effectLst>
                  <a:outerShdw blurRad="38100" dist="38100" dir="2700000" algn="tl">
                    <a:srgbClr val="000000">
                      <a:alpha val="43137"/>
                    </a:srgbClr>
                  </a:outerShdw>
                </a:effectLst>
              </a:rPr>
              <a:t>Then make sure that each part is having a positive mass and then export.</a:t>
            </a:r>
          </a:p>
          <a:p>
            <a:pPr marL="457200" indent="-457200">
              <a:buFont typeface="+mj-lt"/>
              <a:buAutoNum type="arabicParenR"/>
            </a:pPr>
            <a:endParaRPr lang="en-IN" cap="none" dirty="0" smtClean="0"/>
          </a:p>
          <a:p>
            <a:pPr marL="457200" indent="-457200">
              <a:buFont typeface="+mj-lt"/>
              <a:buAutoNum type="arabicParenR"/>
            </a:pPr>
            <a:endParaRPr lang="en-IN" cap="none" dirty="0" smtClean="0"/>
          </a:p>
          <a:p>
            <a:pPr marL="457200" indent="-457200">
              <a:buFont typeface="+mj-lt"/>
              <a:buAutoNum type="arabicParenR"/>
            </a:pPr>
            <a:endParaRPr lang="en-IN" cap="none" dirty="0" smtClean="0"/>
          </a:p>
          <a:p>
            <a:pPr marL="457200" indent="-457200">
              <a:buFont typeface="+mj-lt"/>
              <a:buAutoNum type="arabicParenR"/>
            </a:pPr>
            <a:endParaRPr lang="en-IN" cap="none" dirty="0"/>
          </a:p>
        </p:txBody>
      </p:sp>
    </p:spTree>
    <p:extLst>
      <p:ext uri="{BB962C8B-B14F-4D97-AF65-F5344CB8AC3E}">
        <p14:creationId xmlns:p14="http://schemas.microsoft.com/office/powerpoint/2010/main" val="201899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141413" y="554613"/>
            <a:ext cx="10058400" cy="5716672"/>
          </a:xfrm>
          <a:prstGeom prst="rect">
            <a:avLst/>
          </a:prstGeom>
        </p:spPr>
      </p:pic>
    </p:spTree>
    <p:extLst>
      <p:ext uri="{BB962C8B-B14F-4D97-AF65-F5344CB8AC3E}">
        <p14:creationId xmlns:p14="http://schemas.microsoft.com/office/powerpoint/2010/main" val="32350469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Content Placeholder 3"/>
          <p:cNvPicPr>
            <a:picLocks noGrp="1" noChangeAspect="1"/>
          </p:cNvPicPr>
          <p:nvPr>
            <p:ph idx="1"/>
          </p:nvPr>
        </p:nvPicPr>
        <p:blipFill>
          <a:blip r:embed="rId2"/>
          <a:stretch>
            <a:fillRect/>
          </a:stretch>
        </p:blipFill>
        <p:spPr>
          <a:xfrm>
            <a:off x="1206465" y="480494"/>
            <a:ext cx="9592242" cy="5877173"/>
          </a:xfrm>
          <a:prstGeom prst="rect">
            <a:avLst/>
          </a:prstGeom>
        </p:spPr>
      </p:pic>
    </p:spTree>
    <p:extLst>
      <p:ext uri="{BB962C8B-B14F-4D97-AF65-F5344CB8AC3E}">
        <p14:creationId xmlns:p14="http://schemas.microsoft.com/office/powerpoint/2010/main" val="2189239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4203" y="307967"/>
            <a:ext cx="9905998" cy="1478570"/>
          </a:xfrm>
        </p:spPr>
        <p:txBody>
          <a:bodyPr/>
          <a:lstStyle/>
          <a:p>
            <a:r>
              <a:rPr lang="en-IN" b="1" dirty="0" smtClean="0">
                <a:effectLst>
                  <a:outerShdw blurRad="38100" dist="38100" dir="2700000" algn="tl">
                    <a:srgbClr val="000000">
                      <a:alpha val="43137"/>
                    </a:srgbClr>
                  </a:outerShdw>
                </a:effectLst>
              </a:rPr>
              <a:t>Tags in </a:t>
            </a:r>
            <a:r>
              <a:rPr lang="en-IN" b="1" dirty="0" err="1" smtClean="0">
                <a:effectLst>
                  <a:outerShdw blurRad="38100" dist="38100" dir="2700000" algn="tl">
                    <a:srgbClr val="000000">
                      <a:alpha val="43137"/>
                    </a:srgbClr>
                  </a:outerShdw>
                </a:effectLst>
              </a:rPr>
              <a:t>urdf</a:t>
            </a:r>
            <a:endParaRPr lang="en-IN" b="1" dirty="0">
              <a:effectLst>
                <a:outerShdw blurRad="38100" dist="38100" dir="2700000" algn="tl">
                  <a:srgbClr val="000000">
                    <a:alpha val="43137"/>
                  </a:srgbClr>
                </a:outerShdw>
              </a:effectLst>
            </a:endParaRPr>
          </a:p>
        </p:txBody>
      </p:sp>
      <p:sp>
        <p:nvSpPr>
          <p:cNvPr id="3" name="Content Placeholder 2"/>
          <p:cNvSpPr>
            <a:spLocks noGrp="1"/>
          </p:cNvSpPr>
          <p:nvPr>
            <p:ph idx="1"/>
          </p:nvPr>
        </p:nvSpPr>
        <p:spPr>
          <a:xfrm>
            <a:off x="1063775" y="1524867"/>
            <a:ext cx="9905999" cy="5238241"/>
          </a:xfrm>
        </p:spPr>
        <p:txBody>
          <a:bodyPr>
            <a:normAutofit lnSpcReduction="10000"/>
          </a:bodyPr>
          <a:lstStyle/>
          <a:p>
            <a:r>
              <a:rPr lang="en-IN" dirty="0">
                <a:solidFill>
                  <a:schemeClr val="tx2"/>
                </a:solidFill>
              </a:rPr>
              <a:t>R</a:t>
            </a:r>
            <a:r>
              <a:rPr lang="en-IN" dirty="0" smtClean="0">
                <a:solidFill>
                  <a:schemeClr val="tx2"/>
                </a:solidFill>
              </a:rPr>
              <a:t>obot tag- </a:t>
            </a:r>
            <a:r>
              <a:rPr lang="en-US" dirty="0"/>
              <a:t>A proper XML file should have an XML declaration/prolog in the first line, and then after that will be a single tag (called the root tag), which ALL the other tags live inside of. For a URDF file, this root tag will be the robot tag, and the only thing to note here for now is that we can set the name attribute which lets us (unsurprisingly) specify the name of our robot</a:t>
            </a:r>
            <a:r>
              <a:rPr lang="en-US" dirty="0" smtClean="0"/>
              <a:t>.</a:t>
            </a:r>
          </a:p>
          <a:p>
            <a:r>
              <a:rPr lang="en-US" dirty="0">
                <a:solidFill>
                  <a:schemeClr val="tx2"/>
                </a:solidFill>
              </a:rPr>
              <a:t>Link </a:t>
            </a:r>
            <a:r>
              <a:rPr lang="en-US" dirty="0" smtClean="0">
                <a:solidFill>
                  <a:schemeClr val="tx2"/>
                </a:solidFill>
              </a:rPr>
              <a:t>tag- </a:t>
            </a:r>
            <a:r>
              <a:rPr lang="en-US" dirty="0" smtClean="0"/>
              <a:t>A </a:t>
            </a:r>
            <a:r>
              <a:rPr lang="en-US" dirty="0"/>
              <a:t>link tag lets us firstly specify the name of a link, as well as some additional characteristics - the visual, collision, and inertial properties. These additional tags are generally optional, however they will be required for certain situations such as simulations (which we’ll cover in a later tutorial</a:t>
            </a:r>
            <a:r>
              <a:rPr lang="en-US" dirty="0" smtClean="0"/>
              <a:t>).</a:t>
            </a:r>
          </a:p>
          <a:p>
            <a:r>
              <a:rPr lang="en-US" dirty="0" smtClean="0">
                <a:solidFill>
                  <a:schemeClr val="tx2">
                    <a:lumMod val="75000"/>
                  </a:schemeClr>
                </a:solidFill>
              </a:rPr>
              <a:t>Joint tag- </a:t>
            </a:r>
            <a:r>
              <a:rPr lang="en-US" dirty="0"/>
              <a:t>the joints are actually where all the detail is in terms of the robot’s structure, as they define the link locations, and how they move relative to each other</a:t>
            </a:r>
            <a:endParaRPr lang="en-US" dirty="0" smtClean="0"/>
          </a:p>
          <a:p>
            <a:endParaRPr lang="en-IN" dirty="0"/>
          </a:p>
        </p:txBody>
      </p:sp>
    </p:spTree>
    <p:extLst>
      <p:ext uri="{BB962C8B-B14F-4D97-AF65-F5344CB8AC3E}">
        <p14:creationId xmlns:p14="http://schemas.microsoft.com/office/powerpoint/2010/main" val="566248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22458" y="-1125181"/>
            <a:ext cx="8791575" cy="2387600"/>
          </a:xfrm>
        </p:spPr>
        <p:txBody>
          <a:bodyPr/>
          <a:lstStyle/>
          <a:p>
            <a:r>
              <a:rPr lang="en-US" dirty="0" smtClean="0"/>
              <a:t>DUAL BOOT TO UBUNTU</a:t>
            </a:r>
            <a:endParaRPr lang="en-US" dirty="0"/>
          </a:p>
        </p:txBody>
      </p:sp>
      <p:sp>
        <p:nvSpPr>
          <p:cNvPr id="3" name="Subtitle 2"/>
          <p:cNvSpPr>
            <a:spLocks noGrp="1"/>
          </p:cNvSpPr>
          <p:nvPr>
            <p:ph type="subTitle" idx="1"/>
          </p:nvPr>
        </p:nvSpPr>
        <p:spPr>
          <a:xfrm>
            <a:off x="1363676" y="1397223"/>
            <a:ext cx="8791575" cy="1655762"/>
          </a:xfrm>
        </p:spPr>
        <p:txBody>
          <a:bodyPr/>
          <a:lstStyle/>
          <a:p>
            <a:r>
              <a:rPr lang="en-US" b="1" dirty="0">
                <a:solidFill>
                  <a:schemeClr val="bg1"/>
                </a:solidFill>
              </a:rPr>
              <a:t>1.</a:t>
            </a:r>
            <a:r>
              <a:rPr lang="en-US" dirty="0">
                <a:solidFill>
                  <a:schemeClr val="bg1"/>
                </a:solidFill>
              </a:rPr>
              <a:t> The first thing you need to take care of is to create free space on the computer hard disk in case the system is installed on a single partition.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89" y="2565875"/>
            <a:ext cx="5335424" cy="400156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8788" y="2565876"/>
            <a:ext cx="5569009" cy="4001568"/>
          </a:xfrm>
          <a:prstGeom prst="rect">
            <a:avLst/>
          </a:prstGeom>
        </p:spPr>
      </p:pic>
    </p:spTree>
    <p:extLst>
      <p:ext uri="{BB962C8B-B14F-4D97-AF65-F5344CB8AC3E}">
        <p14:creationId xmlns:p14="http://schemas.microsoft.com/office/powerpoint/2010/main" val="1233844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7470" y="448311"/>
            <a:ext cx="5003053" cy="375229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4325" y="2324456"/>
            <a:ext cx="6257566" cy="4200391"/>
          </a:xfrm>
          <a:prstGeom prst="rect">
            <a:avLst/>
          </a:prstGeom>
        </p:spPr>
      </p:pic>
    </p:spTree>
    <p:extLst>
      <p:ext uri="{BB962C8B-B14F-4D97-AF65-F5344CB8AC3E}">
        <p14:creationId xmlns:p14="http://schemas.microsoft.com/office/powerpoint/2010/main" val="3315044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65187" y="-1193800"/>
            <a:ext cx="8791575" cy="2387600"/>
          </a:xfrm>
        </p:spPr>
        <p:txBody>
          <a:bodyPr/>
          <a:lstStyle/>
          <a:p>
            <a:r>
              <a:rPr lang="en-US" dirty="0" smtClean="0"/>
              <a:t>BASIC LINUX COMMANDS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2228" y="1193800"/>
            <a:ext cx="9391827" cy="5245100"/>
          </a:xfrm>
          <a:prstGeom prst="rect">
            <a:avLst/>
          </a:prstGeom>
        </p:spPr>
      </p:pic>
    </p:spTree>
    <p:extLst>
      <p:ext uri="{BB962C8B-B14F-4D97-AF65-F5344CB8AC3E}">
        <p14:creationId xmlns:p14="http://schemas.microsoft.com/office/powerpoint/2010/main" val="38861016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525905" y="-1193800"/>
            <a:ext cx="8791575" cy="2387600"/>
          </a:xfrm>
        </p:spPr>
        <p:txBody>
          <a:bodyPr>
            <a:normAutofit/>
          </a:bodyPr>
          <a:lstStyle/>
          <a:p>
            <a:r>
              <a:rPr lang="en-US" sz="4000" dirty="0" smtClean="0"/>
              <a:t>ROS( ROBOT OPERATING SYSTEM)</a:t>
            </a:r>
            <a:endParaRPr lang="en-US" sz="4000" dirty="0"/>
          </a:p>
        </p:txBody>
      </p:sp>
      <p:sp>
        <p:nvSpPr>
          <p:cNvPr id="3" name="Subtitle 2"/>
          <p:cNvSpPr>
            <a:spLocks noGrp="1"/>
          </p:cNvSpPr>
          <p:nvPr>
            <p:ph type="subTitle" idx="1"/>
          </p:nvPr>
        </p:nvSpPr>
        <p:spPr>
          <a:xfrm>
            <a:off x="1141486" y="1193800"/>
            <a:ext cx="8791575" cy="1655762"/>
          </a:xfrm>
        </p:spPr>
        <p:txBody>
          <a:bodyPr>
            <a:noAutofit/>
          </a:bodyPr>
          <a:lstStyle/>
          <a:p>
            <a:pPr marL="285750" indent="-285750">
              <a:buFont typeface="Arial" panose="020B0604020202020204" pitchFamily="34" charset="0"/>
              <a:buChar char="•"/>
            </a:pPr>
            <a:r>
              <a:rPr lang="en-US" sz="1600" dirty="0">
                <a:solidFill>
                  <a:schemeClr val="bg1"/>
                </a:solidFill>
              </a:rPr>
              <a:t>ROS is an open-source, meta-operating system for your robot. It provides the services you would expect from an operating system, including hardware abstraction, low-level device control, implementation of commonly-used functionality, message-passing between processes, and package management</a:t>
            </a:r>
            <a:r>
              <a:rPr lang="en-US" sz="1600" dirty="0" smtClean="0">
                <a:solidFill>
                  <a:schemeClr val="bg1"/>
                </a:solidFill>
              </a:rPr>
              <a:t>.</a:t>
            </a:r>
          </a:p>
          <a:p>
            <a:pPr marL="285750" indent="-285750">
              <a:buFont typeface="Arial" panose="020B0604020202020204" pitchFamily="34" charset="0"/>
              <a:buChar char="•"/>
            </a:pPr>
            <a:r>
              <a:rPr lang="en-US" sz="1600" dirty="0">
                <a:solidFill>
                  <a:schemeClr val="bg1"/>
                </a:solidFill>
              </a:rPr>
              <a:t>ROS allows developers to easily simulate their robot in any environment, before deploying anything in the real world. Tools like Gazebo even allow you to create simulations with robots you don't possess</a:t>
            </a:r>
            <a:r>
              <a:rPr lang="en-US" sz="1600" dirty="0" smtClean="0">
                <a:solidFill>
                  <a:schemeClr val="bg1"/>
                </a:solidFill>
              </a:rPr>
              <a:t>.</a:t>
            </a:r>
          </a:p>
          <a:p>
            <a:r>
              <a:rPr lang="en-US" sz="2800" dirty="0" smtClean="0">
                <a:solidFill>
                  <a:schemeClr val="bg1"/>
                </a:solidFill>
              </a:rPr>
              <a:t>                          LIST OF </a:t>
            </a:r>
            <a:r>
              <a:rPr lang="en-US" sz="2800" dirty="0" err="1" smtClean="0">
                <a:solidFill>
                  <a:schemeClr val="bg1"/>
                </a:solidFill>
              </a:rPr>
              <a:t>ros</a:t>
            </a:r>
            <a:r>
              <a:rPr lang="en-US" sz="2800" dirty="0" smtClean="0">
                <a:solidFill>
                  <a:schemeClr val="bg1"/>
                </a:solidFill>
              </a:rPr>
              <a:t>  Distributions</a:t>
            </a:r>
          </a:p>
          <a:p>
            <a:pPr marL="285750" indent="-285750">
              <a:buFont typeface="Arial" panose="020B0604020202020204" pitchFamily="34" charset="0"/>
              <a:buChar char="•"/>
            </a:pPr>
            <a:r>
              <a:rPr lang="en-US" sz="1600" dirty="0" smtClean="0">
                <a:solidFill>
                  <a:schemeClr val="bg1"/>
                </a:solidFill>
              </a:rPr>
              <a:t>ROS NOETIC  (RECOMMENDED)</a:t>
            </a:r>
          </a:p>
          <a:p>
            <a:pPr marL="285750" indent="-285750">
              <a:buFont typeface="Arial" panose="020B0604020202020204" pitchFamily="34" charset="0"/>
              <a:buChar char="•"/>
            </a:pPr>
            <a:r>
              <a:rPr lang="en-US" sz="1600" dirty="0" smtClean="0">
                <a:solidFill>
                  <a:schemeClr val="bg1"/>
                </a:solidFill>
              </a:rPr>
              <a:t>ROS MELODIC</a:t>
            </a:r>
          </a:p>
          <a:p>
            <a:pPr marL="285750" indent="-285750">
              <a:buFont typeface="Arial" panose="020B0604020202020204" pitchFamily="34" charset="0"/>
              <a:buChar char="•"/>
            </a:pPr>
            <a:r>
              <a:rPr lang="en-US" sz="1600" dirty="0" smtClean="0">
                <a:solidFill>
                  <a:schemeClr val="bg1"/>
                </a:solidFill>
              </a:rPr>
              <a:t>ROS KINETIC</a:t>
            </a:r>
          </a:p>
          <a:p>
            <a:pPr marL="285750" indent="-285750">
              <a:buFont typeface="Arial" panose="020B0604020202020204" pitchFamily="34" charset="0"/>
              <a:buChar char="•"/>
            </a:pPr>
            <a:r>
              <a:rPr lang="en-US" sz="1600" dirty="0" smtClean="0">
                <a:solidFill>
                  <a:schemeClr val="bg1"/>
                </a:solidFill>
              </a:rPr>
              <a:t>ROS INDIGO</a:t>
            </a:r>
          </a:p>
          <a:p>
            <a:r>
              <a:rPr lang="en-US" sz="1600" dirty="0">
                <a:solidFill>
                  <a:schemeClr val="bg1"/>
                </a:solidFill>
              </a:rPr>
              <a:t> </a:t>
            </a:r>
          </a:p>
        </p:txBody>
      </p:sp>
    </p:spTree>
    <p:extLst>
      <p:ext uri="{BB962C8B-B14F-4D97-AF65-F5344CB8AC3E}">
        <p14:creationId xmlns:p14="http://schemas.microsoft.com/office/powerpoint/2010/main" val="12799864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05E2E64-4395-CF87-533E-62795DB118FD}"/>
              </a:ext>
            </a:extLst>
          </p:cNvPr>
          <p:cNvSpPr>
            <a:spLocks noGrp="1"/>
          </p:cNvSpPr>
          <p:nvPr>
            <p:ph type="title"/>
          </p:nvPr>
        </p:nvSpPr>
        <p:spPr>
          <a:xfrm>
            <a:off x="2627790" y="-198228"/>
            <a:ext cx="7670308" cy="1380049"/>
          </a:xfrm>
        </p:spPr>
        <p:txBody>
          <a:bodyPr>
            <a:normAutofit/>
          </a:bodyPr>
          <a:lstStyle/>
          <a:p>
            <a:r>
              <a:rPr lang="en-IN" sz="6000" b="1" i="1" dirty="0">
                <a:solidFill>
                  <a:srgbClr val="002060"/>
                </a:solidFill>
                <a:effectLst>
                  <a:outerShdw blurRad="38100" dist="38100" dir="2700000" algn="tl">
                    <a:srgbClr val="000000">
                      <a:alpha val="43137"/>
                    </a:srgbClr>
                  </a:outerShdw>
                </a:effectLst>
                <a:latin typeface="Algerian" panose="04020705040A02060702" pitchFamily="82" charset="0"/>
              </a:rPr>
              <a:t>Robotic arm</a:t>
            </a:r>
          </a:p>
        </p:txBody>
      </p:sp>
      <p:pic>
        <p:nvPicPr>
          <p:cNvPr id="5" name="Picture 4">
            <a:extLst>
              <a:ext uri="{FF2B5EF4-FFF2-40B4-BE49-F238E27FC236}">
                <a16:creationId xmlns="" xmlns:a16="http://schemas.microsoft.com/office/drawing/2014/main" id="{8B789EC8-B881-35A3-AA40-CE14F5F35A20}"/>
              </a:ext>
            </a:extLst>
          </p:cNvPr>
          <p:cNvPicPr>
            <a:picLocks noChangeAspect="1"/>
          </p:cNvPicPr>
          <p:nvPr/>
        </p:nvPicPr>
        <p:blipFill>
          <a:blip r:embed="rId2"/>
          <a:stretch>
            <a:fillRect/>
          </a:stretch>
        </p:blipFill>
        <p:spPr>
          <a:xfrm>
            <a:off x="1611296" y="1299997"/>
            <a:ext cx="6860049" cy="5050303"/>
          </a:xfrm>
          <a:prstGeom prst="rect">
            <a:avLst/>
          </a:prstGeom>
        </p:spPr>
      </p:pic>
      <p:sp>
        <p:nvSpPr>
          <p:cNvPr id="6" name="TextBox 5">
            <a:extLst>
              <a:ext uri="{FF2B5EF4-FFF2-40B4-BE49-F238E27FC236}">
                <a16:creationId xmlns="" xmlns:a16="http://schemas.microsoft.com/office/drawing/2014/main" id="{97940390-F3F9-2AF5-AE3B-F57C72DCBC39}"/>
              </a:ext>
            </a:extLst>
          </p:cNvPr>
          <p:cNvSpPr txBox="1"/>
          <p:nvPr/>
        </p:nvSpPr>
        <p:spPr>
          <a:xfrm>
            <a:off x="4727359" y="5531189"/>
            <a:ext cx="914400" cy="523220"/>
          </a:xfrm>
          <a:prstGeom prst="rect">
            <a:avLst/>
          </a:prstGeom>
          <a:noFill/>
        </p:spPr>
        <p:txBody>
          <a:bodyPr wrap="square" rtlCol="0">
            <a:spAutoFit/>
          </a:bodyPr>
          <a:lstStyle/>
          <a:p>
            <a:r>
              <a:rPr lang="en-IN" sz="2800" b="1" i="1" dirty="0">
                <a:solidFill>
                  <a:srgbClr val="002060"/>
                </a:solidFill>
              </a:rPr>
              <a:t>Base</a:t>
            </a:r>
          </a:p>
        </p:txBody>
      </p:sp>
      <p:sp>
        <p:nvSpPr>
          <p:cNvPr id="9" name="TextBox 8">
            <a:extLst>
              <a:ext uri="{FF2B5EF4-FFF2-40B4-BE49-F238E27FC236}">
                <a16:creationId xmlns="" xmlns:a16="http://schemas.microsoft.com/office/drawing/2014/main" id="{C639EC04-B338-BF9D-4088-0750E97F7368}"/>
              </a:ext>
            </a:extLst>
          </p:cNvPr>
          <p:cNvSpPr txBox="1"/>
          <p:nvPr/>
        </p:nvSpPr>
        <p:spPr>
          <a:xfrm>
            <a:off x="4360983" y="4870867"/>
            <a:ext cx="823576" cy="461665"/>
          </a:xfrm>
          <a:prstGeom prst="rect">
            <a:avLst/>
          </a:prstGeom>
          <a:noFill/>
        </p:spPr>
        <p:txBody>
          <a:bodyPr wrap="square" rtlCol="0">
            <a:spAutoFit/>
          </a:bodyPr>
          <a:lstStyle/>
          <a:p>
            <a:r>
              <a:rPr lang="en-IN" sz="2400" b="1" i="1" dirty="0">
                <a:solidFill>
                  <a:srgbClr val="002060"/>
                </a:solidFill>
              </a:rPr>
              <a:t>Joint</a:t>
            </a:r>
          </a:p>
        </p:txBody>
      </p:sp>
      <p:sp>
        <p:nvSpPr>
          <p:cNvPr id="10" name="TextBox 9">
            <a:extLst>
              <a:ext uri="{FF2B5EF4-FFF2-40B4-BE49-F238E27FC236}">
                <a16:creationId xmlns="" xmlns:a16="http://schemas.microsoft.com/office/drawing/2014/main" id="{4CB621EF-A152-6195-BEA8-7FBAF996EA2E}"/>
              </a:ext>
            </a:extLst>
          </p:cNvPr>
          <p:cNvSpPr txBox="1"/>
          <p:nvPr/>
        </p:nvSpPr>
        <p:spPr>
          <a:xfrm>
            <a:off x="2902998" y="2521244"/>
            <a:ext cx="1154097" cy="584775"/>
          </a:xfrm>
          <a:prstGeom prst="rect">
            <a:avLst/>
          </a:prstGeom>
          <a:noFill/>
        </p:spPr>
        <p:txBody>
          <a:bodyPr wrap="square" rtlCol="0">
            <a:spAutoFit/>
          </a:bodyPr>
          <a:lstStyle/>
          <a:p>
            <a:r>
              <a:rPr lang="en-IN" sz="3200" b="1" i="1" dirty="0">
                <a:solidFill>
                  <a:srgbClr val="002060"/>
                </a:solidFill>
              </a:rPr>
              <a:t>Limbs</a:t>
            </a:r>
          </a:p>
        </p:txBody>
      </p:sp>
      <p:sp>
        <p:nvSpPr>
          <p:cNvPr id="11" name="TextBox 10">
            <a:extLst>
              <a:ext uri="{FF2B5EF4-FFF2-40B4-BE49-F238E27FC236}">
                <a16:creationId xmlns="" xmlns:a16="http://schemas.microsoft.com/office/drawing/2014/main" id="{349BE179-D446-01B4-FB16-FECB40AC6824}"/>
              </a:ext>
            </a:extLst>
          </p:cNvPr>
          <p:cNvSpPr txBox="1"/>
          <p:nvPr/>
        </p:nvSpPr>
        <p:spPr>
          <a:xfrm>
            <a:off x="5844750" y="3429000"/>
            <a:ext cx="1455938" cy="523220"/>
          </a:xfrm>
          <a:prstGeom prst="rect">
            <a:avLst/>
          </a:prstGeom>
          <a:noFill/>
        </p:spPr>
        <p:txBody>
          <a:bodyPr wrap="square" rtlCol="0">
            <a:spAutoFit/>
          </a:bodyPr>
          <a:lstStyle/>
          <a:p>
            <a:r>
              <a:rPr lang="en-IN" sz="2800" b="1" i="1" dirty="0">
                <a:solidFill>
                  <a:srgbClr val="002060"/>
                </a:solidFill>
              </a:rPr>
              <a:t>Gripper</a:t>
            </a:r>
          </a:p>
        </p:txBody>
      </p:sp>
      <p:sp>
        <p:nvSpPr>
          <p:cNvPr id="12" name="TextBox 11">
            <a:extLst>
              <a:ext uri="{FF2B5EF4-FFF2-40B4-BE49-F238E27FC236}">
                <a16:creationId xmlns="" xmlns:a16="http://schemas.microsoft.com/office/drawing/2014/main" id="{CC787756-2B71-CE8C-DC48-6EE9C90AE93F}"/>
              </a:ext>
            </a:extLst>
          </p:cNvPr>
          <p:cNvSpPr txBox="1"/>
          <p:nvPr/>
        </p:nvSpPr>
        <p:spPr>
          <a:xfrm>
            <a:off x="8555684" y="1811347"/>
            <a:ext cx="2414725" cy="1200329"/>
          </a:xfrm>
          <a:prstGeom prst="rect">
            <a:avLst/>
          </a:prstGeom>
          <a:noFill/>
        </p:spPr>
        <p:txBody>
          <a:bodyPr wrap="square" rtlCol="0">
            <a:spAutoFit/>
          </a:bodyPr>
          <a:lstStyle/>
          <a:p>
            <a:r>
              <a:rPr lang="en-IN" sz="3600" b="1" i="1" dirty="0">
                <a:solidFill>
                  <a:schemeClr val="bg1">
                    <a:lumMod val="95000"/>
                    <a:lumOff val="5000"/>
                  </a:schemeClr>
                </a:solidFill>
              </a:rPr>
              <a:t>Designed in- </a:t>
            </a:r>
            <a:r>
              <a:rPr lang="en-IN" sz="3600" b="1" i="1" dirty="0" err="1">
                <a:solidFill>
                  <a:schemeClr val="bg1">
                    <a:lumMod val="95000"/>
                    <a:lumOff val="5000"/>
                  </a:schemeClr>
                </a:solidFill>
              </a:rPr>
              <a:t>Solidworks</a:t>
            </a:r>
            <a:endParaRPr lang="en-IN" sz="3600" b="1" i="1" dirty="0">
              <a:solidFill>
                <a:schemeClr val="bg1">
                  <a:lumMod val="95000"/>
                  <a:lumOff val="5000"/>
                </a:schemeClr>
              </a:solidFill>
            </a:endParaRPr>
          </a:p>
        </p:txBody>
      </p:sp>
      <p:sp>
        <p:nvSpPr>
          <p:cNvPr id="13" name="TextBox 12">
            <a:extLst>
              <a:ext uri="{FF2B5EF4-FFF2-40B4-BE49-F238E27FC236}">
                <a16:creationId xmlns="" xmlns:a16="http://schemas.microsoft.com/office/drawing/2014/main" id="{8FC1389B-2DA6-3ABF-4502-1EF11DFA6467}"/>
              </a:ext>
            </a:extLst>
          </p:cNvPr>
          <p:cNvSpPr txBox="1"/>
          <p:nvPr/>
        </p:nvSpPr>
        <p:spPr>
          <a:xfrm>
            <a:off x="8471345" y="3235492"/>
            <a:ext cx="3201255" cy="1754326"/>
          </a:xfrm>
          <a:prstGeom prst="rect">
            <a:avLst/>
          </a:prstGeom>
          <a:noFill/>
        </p:spPr>
        <p:txBody>
          <a:bodyPr wrap="square" rtlCol="0">
            <a:spAutoFit/>
          </a:bodyPr>
          <a:lstStyle/>
          <a:p>
            <a:r>
              <a:rPr lang="en-IN" sz="3600" b="1" i="1" dirty="0">
                <a:solidFill>
                  <a:schemeClr val="bg1">
                    <a:lumMod val="95000"/>
                    <a:lumOff val="5000"/>
                  </a:schemeClr>
                </a:solidFill>
              </a:rPr>
              <a:t>Designed by-</a:t>
            </a:r>
          </a:p>
          <a:p>
            <a:r>
              <a:rPr lang="en-IN" sz="3600" b="1" i="1" dirty="0">
                <a:solidFill>
                  <a:schemeClr val="bg1">
                    <a:lumMod val="95000"/>
                    <a:lumOff val="5000"/>
                  </a:schemeClr>
                </a:solidFill>
              </a:rPr>
              <a:t>Ajay Kr. </a:t>
            </a:r>
            <a:r>
              <a:rPr lang="en-IN" sz="3600" b="1" i="1" dirty="0" err="1">
                <a:solidFill>
                  <a:schemeClr val="bg1">
                    <a:lumMod val="95000"/>
                    <a:lumOff val="5000"/>
                  </a:schemeClr>
                </a:solidFill>
              </a:rPr>
              <a:t>Sonwani</a:t>
            </a:r>
            <a:endParaRPr lang="en-IN" sz="3600" b="1" i="1" dirty="0">
              <a:solidFill>
                <a:schemeClr val="bg1">
                  <a:lumMod val="95000"/>
                  <a:lumOff val="5000"/>
                </a:schemeClr>
              </a:solidFill>
            </a:endParaRPr>
          </a:p>
          <a:p>
            <a:r>
              <a:rPr lang="en-IN" sz="3600" b="1" i="1" dirty="0">
                <a:solidFill>
                  <a:schemeClr val="bg1">
                    <a:lumMod val="95000"/>
                    <a:lumOff val="5000"/>
                  </a:schemeClr>
                </a:solidFill>
              </a:rPr>
              <a:t>Saksham Jaiswal</a:t>
            </a:r>
          </a:p>
        </p:txBody>
      </p:sp>
    </p:spTree>
    <p:extLst>
      <p:ext uri="{BB962C8B-B14F-4D97-AF65-F5344CB8AC3E}">
        <p14:creationId xmlns:p14="http://schemas.microsoft.com/office/powerpoint/2010/main" val="24292020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79555" y="-911389"/>
            <a:ext cx="8791575" cy="2387600"/>
          </a:xfrm>
        </p:spPr>
        <p:txBody>
          <a:bodyPr/>
          <a:lstStyle/>
          <a:p>
            <a:r>
              <a:rPr lang="en-US" dirty="0" smtClean="0"/>
              <a:t>ROS INSTALLATION</a:t>
            </a:r>
            <a:endParaRPr lang="en-US" dirty="0"/>
          </a:p>
        </p:txBody>
      </p:sp>
      <p:sp>
        <p:nvSpPr>
          <p:cNvPr id="3" name="Subtitle 2"/>
          <p:cNvSpPr>
            <a:spLocks noGrp="1"/>
          </p:cNvSpPr>
          <p:nvPr>
            <p:ph type="subTitle" idx="1"/>
          </p:nvPr>
        </p:nvSpPr>
        <p:spPr>
          <a:xfrm>
            <a:off x="1797596" y="1476210"/>
            <a:ext cx="8791575" cy="4352021"/>
          </a:xfrm>
        </p:spPr>
        <p:txBody>
          <a:bodyPr>
            <a:normAutofit/>
          </a:bodyPr>
          <a:lstStyle/>
          <a:p>
            <a:r>
              <a:rPr lang="en-US" dirty="0" smtClean="0"/>
              <a:t>Setup your </a:t>
            </a:r>
            <a:r>
              <a:rPr lang="en-US" dirty="0" err="1" smtClean="0"/>
              <a:t>sources.list</a:t>
            </a:r>
            <a:endParaRPr lang="en-US" dirty="0" smtClean="0"/>
          </a:p>
          <a:p>
            <a:endParaRPr lang="en-US" dirty="0"/>
          </a:p>
          <a:p>
            <a:r>
              <a:rPr lang="en-US" dirty="0" smtClean="0"/>
              <a:t>Setup your keys</a:t>
            </a:r>
          </a:p>
          <a:p>
            <a:endParaRPr lang="en-US" dirty="0"/>
          </a:p>
          <a:p>
            <a:r>
              <a:rPr lang="en-US" dirty="0" smtClean="0"/>
              <a:t>Desktop full install</a:t>
            </a:r>
          </a:p>
          <a:p>
            <a:endParaRPr lang="en-US" dirty="0"/>
          </a:p>
          <a:p>
            <a:r>
              <a:rPr lang="en-US" dirty="0" smtClean="0"/>
              <a:t>Environment Setup</a:t>
            </a:r>
          </a:p>
          <a:p>
            <a:endParaRPr lang="en-US" dirty="0" smtClean="0"/>
          </a:p>
          <a:p>
            <a:endParaRPr lang="en-US" dirty="0"/>
          </a:p>
          <a:p>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7596" y="1932042"/>
            <a:ext cx="7026249" cy="50296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596" y="2890837"/>
            <a:ext cx="7254869" cy="609653"/>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7596" y="3849632"/>
            <a:ext cx="3772227" cy="434378"/>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04107" y="4909982"/>
            <a:ext cx="4054191" cy="472481"/>
          </a:xfrm>
          <a:prstGeom prst="rect">
            <a:avLst/>
          </a:prstGeom>
        </p:spPr>
      </p:pic>
    </p:spTree>
    <p:extLst>
      <p:ext uri="{BB962C8B-B14F-4D97-AF65-F5344CB8AC3E}">
        <p14:creationId xmlns:p14="http://schemas.microsoft.com/office/powerpoint/2010/main" val="27225515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7126" y="-73692"/>
            <a:ext cx="9905998" cy="1478570"/>
          </a:xfrm>
        </p:spPr>
        <p:txBody>
          <a:bodyPr/>
          <a:lstStyle/>
          <a:p>
            <a:r>
              <a:rPr lang="en-US" dirty="0" smtClean="0"/>
              <a:t>Creating a workspace</a:t>
            </a:r>
            <a:endParaRPr lang="en-US" dirty="0"/>
          </a:p>
        </p:txBody>
      </p:sp>
      <p:sp>
        <p:nvSpPr>
          <p:cNvPr id="3" name="Content Placeholder 2"/>
          <p:cNvSpPr>
            <a:spLocks noGrp="1"/>
          </p:cNvSpPr>
          <p:nvPr>
            <p:ph idx="1"/>
          </p:nvPr>
        </p:nvSpPr>
        <p:spPr>
          <a:xfrm>
            <a:off x="1098683" y="1076770"/>
            <a:ext cx="9905999" cy="5520583"/>
          </a:xfrm>
        </p:spPr>
        <p:txBody>
          <a:bodyPr>
            <a:normAutofit/>
          </a:bodyPr>
          <a:lstStyle/>
          <a:p>
            <a:r>
              <a:rPr lang="en-US" dirty="0" smtClean="0"/>
              <a:t>A workspace is folder where you modify, build and install packages.</a:t>
            </a:r>
          </a:p>
          <a:p>
            <a:r>
              <a:rPr lang="en-US" dirty="0" smtClean="0"/>
              <a:t>Commands for creating a workspace</a:t>
            </a:r>
          </a:p>
          <a:p>
            <a:endParaRPr lang="en-US" dirty="0"/>
          </a:p>
          <a:p>
            <a:pPr marL="0" indent="0">
              <a:buNone/>
            </a:pPr>
            <a:endParaRPr lang="en-US" dirty="0" smtClean="0"/>
          </a:p>
          <a:p>
            <a:pPr marL="0" indent="0">
              <a:buNone/>
            </a:pPr>
            <a:r>
              <a:rPr lang="en-US" dirty="0" smtClean="0"/>
              <a:t>ROS PACKAGES : They are the main unit for organizing software in </a:t>
            </a:r>
            <a:r>
              <a:rPr lang="en-US" dirty="0" err="1" smtClean="0"/>
              <a:t>ros</a:t>
            </a:r>
            <a:r>
              <a:rPr lang="en-US" dirty="0" smtClean="0"/>
              <a:t>.</a:t>
            </a:r>
          </a:p>
          <a:p>
            <a:pPr marL="0" indent="0">
              <a:buNone/>
            </a:pPr>
            <a:r>
              <a:rPr lang="en-US" dirty="0" smtClean="0"/>
              <a:t>ROS NODES : They are processes that perform computation.</a:t>
            </a:r>
          </a:p>
          <a:p>
            <a:pPr marL="0" indent="0">
              <a:buNone/>
            </a:pPr>
            <a:r>
              <a:rPr lang="en-US" dirty="0" smtClean="0"/>
              <a:t>ROS TOPICS : It is a name that is used to identify content of a message.</a:t>
            </a:r>
          </a:p>
          <a:p>
            <a:pPr marL="0" indent="0">
              <a:buNone/>
            </a:pPr>
            <a:r>
              <a:rPr lang="en-US" dirty="0" smtClean="0"/>
              <a:t>ROS SERVICES : They are pair of message structure each for request and reply</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0276" y="2147634"/>
            <a:ext cx="4778154" cy="815411"/>
          </a:xfrm>
          <a:prstGeom prst="rect">
            <a:avLst/>
          </a:prstGeom>
        </p:spPr>
      </p:pic>
    </p:spTree>
    <p:extLst>
      <p:ext uri="{BB962C8B-B14F-4D97-AF65-F5344CB8AC3E}">
        <p14:creationId xmlns:p14="http://schemas.microsoft.com/office/powerpoint/2010/main" val="2586536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91437" y="-1347371"/>
            <a:ext cx="8791575" cy="2387600"/>
          </a:xfrm>
        </p:spPr>
        <p:txBody>
          <a:bodyPr/>
          <a:lstStyle/>
          <a:p>
            <a:r>
              <a:rPr lang="en-US" dirty="0" smtClean="0"/>
              <a:t>MOVEIT</a:t>
            </a:r>
            <a:endParaRPr lang="en-US" dirty="0"/>
          </a:p>
        </p:txBody>
      </p:sp>
      <p:sp>
        <p:nvSpPr>
          <p:cNvPr id="3" name="Subtitle 2"/>
          <p:cNvSpPr>
            <a:spLocks noGrp="1"/>
          </p:cNvSpPr>
          <p:nvPr>
            <p:ph type="subTitle" idx="1"/>
          </p:nvPr>
        </p:nvSpPr>
        <p:spPr>
          <a:xfrm>
            <a:off x="1876424" y="974221"/>
            <a:ext cx="8791575" cy="5494945"/>
          </a:xfrm>
        </p:spPr>
        <p:txBody>
          <a:bodyPr/>
          <a:lstStyle/>
          <a:p>
            <a:r>
              <a:rPr lang="en-US" dirty="0" err="1" smtClean="0"/>
              <a:t>Moveit</a:t>
            </a:r>
            <a:r>
              <a:rPr lang="en-US" dirty="0" smtClean="0"/>
              <a:t> is a motion planning framework where we can launch our model’s </a:t>
            </a:r>
            <a:r>
              <a:rPr lang="en-US" dirty="0" err="1" smtClean="0"/>
              <a:t>urdf</a:t>
            </a:r>
            <a:r>
              <a:rPr lang="en-US" dirty="0" smtClean="0"/>
              <a:t> file and simulate it.</a:t>
            </a:r>
          </a:p>
          <a:p>
            <a:r>
              <a:rPr lang="en-US" dirty="0" smtClean="0"/>
              <a:t>PERKS OF INSTALLING MOVEIT IN ROS</a:t>
            </a:r>
          </a:p>
          <a:p>
            <a:pPr marL="342900" indent="-342900">
              <a:buFont typeface="Arial" panose="020B0604020202020204" pitchFamily="34" charset="0"/>
              <a:buChar char="•"/>
            </a:pPr>
            <a:r>
              <a:rPr lang="en-US" dirty="0" smtClean="0"/>
              <a:t>It creates collision matrix which detects possibilities of collision    </a:t>
            </a:r>
          </a:p>
          <a:p>
            <a:r>
              <a:rPr lang="en-US" dirty="0"/>
              <a:t> </a:t>
            </a:r>
            <a:r>
              <a:rPr lang="en-US" dirty="0" smtClean="0"/>
              <a:t>    during motion</a:t>
            </a:r>
          </a:p>
          <a:p>
            <a:pPr marL="342900" indent="-342900">
              <a:buFont typeface="Arial" panose="020B0604020202020204" pitchFamily="34" charset="0"/>
              <a:buChar char="•"/>
            </a:pPr>
            <a:r>
              <a:rPr lang="en-US" dirty="0" smtClean="0"/>
              <a:t>It helps us to add virtual joints and end effectors in our model.</a:t>
            </a:r>
          </a:p>
          <a:p>
            <a:pPr marL="342900" indent="-342900">
              <a:buFont typeface="Arial" panose="020B0604020202020204" pitchFamily="34" charset="0"/>
              <a:buChar char="•"/>
            </a:pPr>
            <a:r>
              <a:rPr lang="en-US" dirty="0" smtClean="0"/>
              <a:t>It helps to plan our robot movement and then execute it in other simulating environments like gazebo.</a:t>
            </a:r>
          </a:p>
          <a:p>
            <a:pPr marL="342900" indent="-342900">
              <a:buFont typeface="Arial" panose="020B0604020202020204" pitchFamily="34" charset="0"/>
              <a:buChar char="•"/>
            </a:pPr>
            <a:r>
              <a:rPr lang="en-US" dirty="0" smtClean="0"/>
              <a:t>It creates several configuration files such as launch and controller files.</a:t>
            </a:r>
          </a:p>
        </p:txBody>
      </p:sp>
    </p:spTree>
    <p:extLst>
      <p:ext uri="{BB962C8B-B14F-4D97-AF65-F5344CB8AC3E}">
        <p14:creationId xmlns:p14="http://schemas.microsoft.com/office/powerpoint/2010/main" val="1580564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3594129" y="-1313188"/>
            <a:ext cx="8791575" cy="2387600"/>
          </a:xfrm>
        </p:spPr>
        <p:txBody>
          <a:bodyPr/>
          <a:lstStyle/>
          <a:p>
            <a:r>
              <a:rPr lang="en-US" dirty="0" err="1" smtClean="0"/>
              <a:t>Moveit</a:t>
            </a:r>
            <a:r>
              <a:rPr lang="en-US" dirty="0" smtClean="0"/>
              <a:t> assistant</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8225" y="1074412"/>
            <a:ext cx="10058400" cy="5657850"/>
          </a:xfrm>
          <a:prstGeom prst="rect">
            <a:avLst/>
          </a:prstGeom>
        </p:spPr>
      </p:pic>
    </p:spTree>
    <p:extLst>
      <p:ext uri="{BB962C8B-B14F-4D97-AF65-F5344CB8AC3E}">
        <p14:creationId xmlns:p14="http://schemas.microsoft.com/office/powerpoint/2010/main" val="5155761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137" y="666571"/>
            <a:ext cx="10058400" cy="5657850"/>
          </a:xfrm>
          <a:prstGeom prst="rect">
            <a:avLst/>
          </a:prstGeom>
        </p:spPr>
      </p:pic>
    </p:spTree>
    <p:extLst>
      <p:ext uri="{BB962C8B-B14F-4D97-AF65-F5344CB8AC3E}">
        <p14:creationId xmlns:p14="http://schemas.microsoft.com/office/powerpoint/2010/main" val="18403008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4939" y="538385"/>
            <a:ext cx="10058400" cy="5657850"/>
          </a:xfrm>
          <a:prstGeom prst="rect">
            <a:avLst/>
          </a:prstGeom>
        </p:spPr>
      </p:pic>
    </p:spTree>
    <p:extLst>
      <p:ext uri="{BB962C8B-B14F-4D97-AF65-F5344CB8AC3E}">
        <p14:creationId xmlns:p14="http://schemas.microsoft.com/office/powerpoint/2010/main" val="35408474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7128" y="598206"/>
            <a:ext cx="10058400" cy="5657850"/>
          </a:xfrm>
          <a:prstGeom prst="rect">
            <a:avLst/>
          </a:prstGeom>
        </p:spPr>
      </p:pic>
    </p:spTree>
    <p:extLst>
      <p:ext uri="{BB962C8B-B14F-4D97-AF65-F5344CB8AC3E}">
        <p14:creationId xmlns:p14="http://schemas.microsoft.com/office/powerpoint/2010/main" val="5549159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spTree>
    <p:extLst>
      <p:ext uri="{BB962C8B-B14F-4D97-AF65-F5344CB8AC3E}">
        <p14:creationId xmlns:p14="http://schemas.microsoft.com/office/powerpoint/2010/main" val="11030781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hatsApp Video 2022-06-17 at 10.06.45 P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56090" y="848708"/>
            <a:ext cx="7187013" cy="3953792"/>
          </a:xfrm>
          <a:prstGeom prst="rect">
            <a:avLst/>
          </a:prstGeom>
        </p:spPr>
      </p:pic>
    </p:spTree>
    <p:extLst>
      <p:ext uri="{BB962C8B-B14F-4D97-AF65-F5344CB8AC3E}">
        <p14:creationId xmlns:p14="http://schemas.microsoft.com/office/powerpoint/2010/main" val="69710088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mute="1">
                <p:cTn id="7" fill="hold" display="0">
                  <p:stCondLst>
                    <p:cond delay="indefinite"/>
                  </p:stCondLst>
                </p:cTn>
                <p:tgtEl>
                  <p:spTgt spid="2"/>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5070" y="0"/>
            <a:ext cx="10058400" cy="6708952"/>
          </a:xfrm>
          <a:prstGeom prst="rect">
            <a:avLst/>
          </a:prstGeom>
        </p:spPr>
      </p:pic>
    </p:spTree>
    <p:extLst>
      <p:ext uri="{BB962C8B-B14F-4D97-AF65-F5344CB8AC3E}">
        <p14:creationId xmlns:p14="http://schemas.microsoft.com/office/powerpoint/2010/main" val="22215083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29ABBD58-CA6B-8789-A60E-39F87ED271FD}"/>
              </a:ext>
            </a:extLst>
          </p:cNvPr>
          <p:cNvSpPr/>
          <p:nvPr/>
        </p:nvSpPr>
        <p:spPr>
          <a:xfrm>
            <a:off x="4689811" y="215257"/>
            <a:ext cx="2811819" cy="1200329"/>
          </a:xfrm>
          <a:prstGeom prst="rect">
            <a:avLst/>
          </a:prstGeom>
          <a:noFill/>
        </p:spPr>
        <p:txBody>
          <a:bodyPr wrap="squar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7200" b="1" dirty="0">
                <a:ln/>
                <a:solidFill>
                  <a:schemeClr val="accent3"/>
                </a:solidFill>
                <a:latin typeface="Algerian" panose="04020705040A02060702" pitchFamily="82" charset="0"/>
              </a:rPr>
              <a:t>BASE</a:t>
            </a:r>
          </a:p>
        </p:txBody>
      </p:sp>
      <p:sp>
        <p:nvSpPr>
          <p:cNvPr id="8" name="TextBox 7">
            <a:extLst>
              <a:ext uri="{FF2B5EF4-FFF2-40B4-BE49-F238E27FC236}">
                <a16:creationId xmlns="" xmlns:a16="http://schemas.microsoft.com/office/drawing/2014/main" id="{2836C8C8-D779-D7D2-3E51-F76FEB3FEE3D}"/>
              </a:ext>
            </a:extLst>
          </p:cNvPr>
          <p:cNvSpPr txBox="1"/>
          <p:nvPr/>
        </p:nvSpPr>
        <p:spPr>
          <a:xfrm>
            <a:off x="881291" y="1556321"/>
            <a:ext cx="4817882" cy="3108543"/>
          </a:xfrm>
          <a:prstGeom prst="rect">
            <a:avLst/>
          </a:prstGeom>
          <a:noFill/>
        </p:spPr>
        <p:txBody>
          <a:bodyPr wrap="square" rtlCol="0">
            <a:spAutoFit/>
          </a:bodyPr>
          <a:lstStyle/>
          <a:p>
            <a:r>
              <a:rPr lang="en-IN" sz="4400" b="1" i="1" dirty="0">
                <a:solidFill>
                  <a:srgbClr val="FF0000"/>
                </a:solidFill>
              </a:rPr>
              <a:t>FEATURES OF SOLIDWORKS USED</a:t>
            </a:r>
          </a:p>
          <a:p>
            <a:pPr marL="457200" indent="-457200">
              <a:buAutoNum type="arabicPeriod"/>
            </a:pPr>
            <a:r>
              <a:rPr lang="en-IN" sz="3600" dirty="0">
                <a:solidFill>
                  <a:srgbClr val="FF0000"/>
                </a:solidFill>
              </a:rPr>
              <a:t>Extruded Boss/Base</a:t>
            </a:r>
          </a:p>
          <a:p>
            <a:pPr marL="457200" indent="-457200">
              <a:buAutoNum type="arabicPeriod"/>
            </a:pPr>
            <a:r>
              <a:rPr lang="en-IN" sz="3600" dirty="0">
                <a:solidFill>
                  <a:srgbClr val="FF0000"/>
                </a:solidFill>
              </a:rPr>
              <a:t>Extruded Cut</a:t>
            </a:r>
          </a:p>
          <a:p>
            <a:pPr marL="457200" indent="-457200">
              <a:buAutoNum type="arabicPeriod"/>
            </a:pPr>
            <a:r>
              <a:rPr lang="en-IN" sz="3600" dirty="0">
                <a:solidFill>
                  <a:srgbClr val="FF0000"/>
                </a:solidFill>
              </a:rPr>
              <a:t>Smart Dimension.</a:t>
            </a:r>
          </a:p>
        </p:txBody>
      </p:sp>
      <p:sp>
        <p:nvSpPr>
          <p:cNvPr id="10" name="TextBox 9">
            <a:extLst>
              <a:ext uri="{FF2B5EF4-FFF2-40B4-BE49-F238E27FC236}">
                <a16:creationId xmlns="" xmlns:a16="http://schemas.microsoft.com/office/drawing/2014/main" id="{EEC1381E-8A88-31BA-11E7-FE3A617DB263}"/>
              </a:ext>
            </a:extLst>
          </p:cNvPr>
          <p:cNvSpPr txBox="1"/>
          <p:nvPr/>
        </p:nvSpPr>
        <p:spPr>
          <a:xfrm>
            <a:off x="2370339" y="5539666"/>
            <a:ext cx="8131944" cy="523220"/>
          </a:xfrm>
          <a:prstGeom prst="rect">
            <a:avLst/>
          </a:prstGeom>
          <a:noFill/>
        </p:spPr>
        <p:txBody>
          <a:bodyPr wrap="square" rtlCol="0">
            <a:spAutoFit/>
          </a:bodyPr>
          <a:lstStyle/>
          <a:p>
            <a:r>
              <a:rPr lang="en-IN" sz="2800" dirty="0">
                <a:solidFill>
                  <a:srgbClr val="FF0000"/>
                </a:solidFill>
                <a:latin typeface="Arial Black" panose="020B0A04020102020204" pitchFamily="34" charset="0"/>
              </a:rPr>
              <a:t>It is the stand of the robotic arm.</a:t>
            </a:r>
          </a:p>
        </p:txBody>
      </p:sp>
      <p:pic>
        <p:nvPicPr>
          <p:cNvPr id="12" name="Picture 11">
            <a:extLst>
              <a:ext uri="{FF2B5EF4-FFF2-40B4-BE49-F238E27FC236}">
                <a16:creationId xmlns="" xmlns:a16="http://schemas.microsoft.com/office/drawing/2014/main" id="{0683B3FC-EFD9-07C1-515B-1003531B133D}"/>
              </a:ext>
            </a:extLst>
          </p:cNvPr>
          <p:cNvPicPr>
            <a:picLocks noChangeAspect="1"/>
          </p:cNvPicPr>
          <p:nvPr/>
        </p:nvPicPr>
        <p:blipFill>
          <a:blip r:embed="rId2"/>
          <a:stretch>
            <a:fillRect/>
          </a:stretch>
        </p:blipFill>
        <p:spPr>
          <a:xfrm>
            <a:off x="6844684" y="1546138"/>
            <a:ext cx="4817882" cy="3659576"/>
          </a:xfrm>
          <a:prstGeom prst="rect">
            <a:avLst/>
          </a:prstGeom>
          <a:ln>
            <a:noFill/>
          </a:ln>
          <a:effectLst>
            <a:softEdge rad="112500"/>
          </a:effectLst>
        </p:spPr>
      </p:pic>
    </p:spTree>
    <p:extLst>
      <p:ext uri="{BB962C8B-B14F-4D97-AF65-F5344CB8AC3E}">
        <p14:creationId xmlns:p14="http://schemas.microsoft.com/office/powerpoint/2010/main" val="14715494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419C12E-1A4A-98CD-71E5-9D8A63F785AE}"/>
              </a:ext>
            </a:extLst>
          </p:cNvPr>
          <p:cNvSpPr>
            <a:spLocks noGrp="1"/>
          </p:cNvSpPr>
          <p:nvPr>
            <p:ph type="title"/>
          </p:nvPr>
        </p:nvSpPr>
        <p:spPr>
          <a:xfrm>
            <a:off x="4488295" y="298921"/>
            <a:ext cx="4424886" cy="624356"/>
          </a:xfrm>
        </p:spPr>
        <p:txBody>
          <a:bodyPr>
            <a:noAutofit/>
          </a:bodyPr>
          <a:lstStyle/>
          <a:p>
            <a:r>
              <a:rPr lang="en-IN" sz="6600" dirty="0">
                <a:solidFill>
                  <a:srgbClr val="0DAB11"/>
                </a:solidFill>
                <a:latin typeface="Algerian" panose="04020705040A02060702" pitchFamily="82" charset="0"/>
              </a:rPr>
              <a:t>JOINT</a:t>
            </a:r>
          </a:p>
        </p:txBody>
      </p:sp>
      <p:pic>
        <p:nvPicPr>
          <p:cNvPr id="4" name="Picture 3">
            <a:extLst>
              <a:ext uri="{FF2B5EF4-FFF2-40B4-BE49-F238E27FC236}">
                <a16:creationId xmlns="" xmlns:a16="http://schemas.microsoft.com/office/drawing/2014/main" id="{7C2AD1D3-B9AC-59E4-4AF6-99A9B39B5011}"/>
              </a:ext>
            </a:extLst>
          </p:cNvPr>
          <p:cNvPicPr>
            <a:picLocks noChangeAspect="1"/>
          </p:cNvPicPr>
          <p:nvPr/>
        </p:nvPicPr>
        <p:blipFill>
          <a:blip r:embed="rId2"/>
          <a:stretch>
            <a:fillRect/>
          </a:stretch>
        </p:blipFill>
        <p:spPr>
          <a:xfrm>
            <a:off x="6524227" y="1194486"/>
            <a:ext cx="5043378" cy="4513856"/>
          </a:xfrm>
          <a:prstGeom prst="rect">
            <a:avLst/>
          </a:prstGeom>
          <a:effectLst>
            <a:softEdge rad="127000"/>
          </a:effectLst>
        </p:spPr>
      </p:pic>
      <p:sp>
        <p:nvSpPr>
          <p:cNvPr id="6" name="TextBox 5">
            <a:extLst>
              <a:ext uri="{FF2B5EF4-FFF2-40B4-BE49-F238E27FC236}">
                <a16:creationId xmlns="" xmlns:a16="http://schemas.microsoft.com/office/drawing/2014/main" id="{00CBCD2B-CB08-F378-FAD0-39EA67502A4E}"/>
              </a:ext>
            </a:extLst>
          </p:cNvPr>
          <p:cNvSpPr txBox="1"/>
          <p:nvPr/>
        </p:nvSpPr>
        <p:spPr>
          <a:xfrm>
            <a:off x="896645" y="1500326"/>
            <a:ext cx="4771129" cy="3293209"/>
          </a:xfrm>
          <a:prstGeom prst="rect">
            <a:avLst/>
          </a:prstGeom>
          <a:noFill/>
        </p:spPr>
        <p:txBody>
          <a:bodyPr wrap="square" rtlCol="0">
            <a:spAutoFit/>
          </a:bodyPr>
          <a:lstStyle/>
          <a:p>
            <a:r>
              <a:rPr lang="en-IN" sz="4800" dirty="0">
                <a:solidFill>
                  <a:srgbClr val="7030A0"/>
                </a:solidFill>
                <a:latin typeface="Forte" panose="03060902040502070203" pitchFamily="66" charset="0"/>
              </a:rPr>
              <a:t>FEATURES USED</a:t>
            </a:r>
          </a:p>
          <a:p>
            <a:pPr marL="457200" indent="-457200">
              <a:buAutoNum type="arabicPeriod"/>
            </a:pPr>
            <a:r>
              <a:rPr lang="en-IN" sz="3200" dirty="0">
                <a:solidFill>
                  <a:srgbClr val="FFFF00"/>
                </a:solidFill>
                <a:latin typeface="Forte" panose="03060902040502070203" pitchFamily="66" charset="0"/>
              </a:rPr>
              <a:t>Extruded Boss/base</a:t>
            </a:r>
          </a:p>
          <a:p>
            <a:pPr marL="457200" indent="-457200">
              <a:buAutoNum type="arabicPeriod"/>
            </a:pPr>
            <a:r>
              <a:rPr lang="en-IN" sz="3200" dirty="0">
                <a:solidFill>
                  <a:srgbClr val="FFFF00"/>
                </a:solidFill>
                <a:latin typeface="Forte" panose="03060902040502070203" pitchFamily="66" charset="0"/>
              </a:rPr>
              <a:t>Extruded Cut</a:t>
            </a:r>
          </a:p>
          <a:p>
            <a:pPr marL="457200" indent="-457200">
              <a:buAutoNum type="arabicPeriod"/>
            </a:pPr>
            <a:r>
              <a:rPr lang="en-IN" sz="3200" dirty="0">
                <a:solidFill>
                  <a:srgbClr val="FFFF00"/>
                </a:solidFill>
                <a:latin typeface="Forte" panose="03060902040502070203" pitchFamily="66" charset="0"/>
              </a:rPr>
              <a:t>Mirror</a:t>
            </a:r>
          </a:p>
          <a:p>
            <a:pPr marL="457200" indent="-457200">
              <a:buAutoNum type="arabicPeriod"/>
            </a:pPr>
            <a:r>
              <a:rPr lang="en-IN" sz="3200" dirty="0">
                <a:solidFill>
                  <a:srgbClr val="FFFF00"/>
                </a:solidFill>
                <a:latin typeface="Forte" panose="03060902040502070203" pitchFamily="66" charset="0"/>
              </a:rPr>
              <a:t>Fillet</a:t>
            </a:r>
          </a:p>
          <a:p>
            <a:pPr marL="457200" indent="-457200">
              <a:buAutoNum type="arabicPeriod"/>
            </a:pPr>
            <a:r>
              <a:rPr lang="en-IN" sz="3200" dirty="0">
                <a:solidFill>
                  <a:srgbClr val="FFFF00"/>
                </a:solidFill>
                <a:latin typeface="Forte" panose="03060902040502070203" pitchFamily="66" charset="0"/>
              </a:rPr>
              <a:t>Smart Dimension</a:t>
            </a:r>
          </a:p>
        </p:txBody>
      </p:sp>
      <p:sp>
        <p:nvSpPr>
          <p:cNvPr id="8" name="TextBox 7">
            <a:extLst>
              <a:ext uri="{FF2B5EF4-FFF2-40B4-BE49-F238E27FC236}">
                <a16:creationId xmlns="" xmlns:a16="http://schemas.microsoft.com/office/drawing/2014/main" id="{FFB735BC-2365-E222-A6B2-7310E6368477}"/>
              </a:ext>
            </a:extLst>
          </p:cNvPr>
          <p:cNvSpPr txBox="1"/>
          <p:nvPr/>
        </p:nvSpPr>
        <p:spPr>
          <a:xfrm>
            <a:off x="1450019" y="5849978"/>
            <a:ext cx="9469516" cy="584775"/>
          </a:xfrm>
          <a:prstGeom prst="rect">
            <a:avLst/>
          </a:prstGeom>
          <a:noFill/>
        </p:spPr>
        <p:txBody>
          <a:bodyPr wrap="square" rtlCol="0">
            <a:spAutoFit/>
          </a:bodyPr>
          <a:lstStyle/>
          <a:p>
            <a:r>
              <a:rPr lang="en-IN" sz="3200" dirty="0">
                <a:latin typeface="Algerian" panose="04020705040A02060702" pitchFamily="82" charset="0"/>
              </a:rPr>
              <a:t>It is used to join the base and the limb.</a:t>
            </a:r>
          </a:p>
        </p:txBody>
      </p:sp>
    </p:spTree>
    <p:extLst>
      <p:ext uri="{BB962C8B-B14F-4D97-AF65-F5344CB8AC3E}">
        <p14:creationId xmlns:p14="http://schemas.microsoft.com/office/powerpoint/2010/main" val="2155045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5FEB8FA-A829-61EC-DD00-46599BC8F7B4}"/>
              </a:ext>
            </a:extLst>
          </p:cNvPr>
          <p:cNvSpPr>
            <a:spLocks noGrp="1"/>
          </p:cNvSpPr>
          <p:nvPr>
            <p:ph type="title"/>
          </p:nvPr>
        </p:nvSpPr>
        <p:spPr>
          <a:xfrm>
            <a:off x="4310741" y="227901"/>
            <a:ext cx="2587208" cy="1192527"/>
          </a:xfrm>
        </p:spPr>
        <p:txBody>
          <a:bodyPr>
            <a:noAutofit/>
          </a:bodyPr>
          <a:lstStyle/>
          <a:p>
            <a:r>
              <a:rPr lang="en-IN" sz="5400" dirty="0">
                <a:solidFill>
                  <a:srgbClr val="FFFF00"/>
                </a:solidFill>
                <a:latin typeface="Forte" panose="03060902040502070203" pitchFamily="66" charset="0"/>
              </a:rPr>
              <a:t>Link-1</a:t>
            </a:r>
          </a:p>
        </p:txBody>
      </p:sp>
      <p:pic>
        <p:nvPicPr>
          <p:cNvPr id="4" name="Picture 3">
            <a:extLst>
              <a:ext uri="{FF2B5EF4-FFF2-40B4-BE49-F238E27FC236}">
                <a16:creationId xmlns="" xmlns:a16="http://schemas.microsoft.com/office/drawing/2014/main" id="{5AD670A2-8028-4D51-0DCF-49FF29FBB9DE}"/>
              </a:ext>
            </a:extLst>
          </p:cNvPr>
          <p:cNvPicPr>
            <a:picLocks noChangeAspect="1"/>
          </p:cNvPicPr>
          <p:nvPr/>
        </p:nvPicPr>
        <p:blipFill>
          <a:blip r:embed="rId2"/>
          <a:stretch>
            <a:fillRect/>
          </a:stretch>
        </p:blipFill>
        <p:spPr>
          <a:xfrm>
            <a:off x="7703721" y="416914"/>
            <a:ext cx="3993226" cy="5189670"/>
          </a:xfrm>
          <a:prstGeom prst="rect">
            <a:avLst/>
          </a:prstGeom>
          <a:ln>
            <a:noFill/>
          </a:ln>
          <a:effectLst>
            <a:softEdge rad="112500"/>
          </a:effectLst>
        </p:spPr>
      </p:pic>
      <p:sp>
        <p:nvSpPr>
          <p:cNvPr id="5" name="TextBox 4">
            <a:extLst>
              <a:ext uri="{FF2B5EF4-FFF2-40B4-BE49-F238E27FC236}">
                <a16:creationId xmlns="" xmlns:a16="http://schemas.microsoft.com/office/drawing/2014/main" id="{FF7E421F-9485-36B3-021D-0E98FFFFDD21}"/>
              </a:ext>
            </a:extLst>
          </p:cNvPr>
          <p:cNvSpPr txBox="1"/>
          <p:nvPr/>
        </p:nvSpPr>
        <p:spPr>
          <a:xfrm>
            <a:off x="914400" y="1944210"/>
            <a:ext cx="5672831" cy="3447098"/>
          </a:xfrm>
          <a:prstGeom prst="rect">
            <a:avLst/>
          </a:prstGeom>
          <a:noFill/>
        </p:spPr>
        <p:txBody>
          <a:bodyPr wrap="square" rtlCol="0">
            <a:spAutoFit/>
          </a:bodyPr>
          <a:lstStyle/>
          <a:p>
            <a:r>
              <a:rPr lang="en-IN" sz="4000" b="1" i="1" u="sng" dirty="0">
                <a:solidFill>
                  <a:srgbClr val="7030A0"/>
                </a:solidFill>
                <a:latin typeface="Algerian" panose="04020705040A02060702" pitchFamily="82" charset="0"/>
              </a:rPr>
              <a:t>FEATURES USED</a:t>
            </a:r>
          </a:p>
          <a:p>
            <a:pPr marL="457200" indent="-457200">
              <a:buAutoNum type="arabicPeriod"/>
            </a:pPr>
            <a:r>
              <a:rPr lang="en-IN" sz="3200" i="1" dirty="0">
                <a:solidFill>
                  <a:schemeClr val="bg1">
                    <a:lumMod val="95000"/>
                    <a:lumOff val="5000"/>
                  </a:schemeClr>
                </a:solidFill>
                <a:latin typeface="Forte" panose="03060902040502070203" pitchFamily="66" charset="0"/>
              </a:rPr>
              <a:t>Extruded Boss/base</a:t>
            </a:r>
          </a:p>
          <a:p>
            <a:pPr marL="457200" indent="-457200">
              <a:buAutoNum type="arabicPeriod"/>
            </a:pPr>
            <a:r>
              <a:rPr lang="en-IN" sz="3200" i="1" dirty="0">
                <a:solidFill>
                  <a:schemeClr val="bg1">
                    <a:lumMod val="95000"/>
                    <a:lumOff val="5000"/>
                  </a:schemeClr>
                </a:solidFill>
                <a:latin typeface="Forte" panose="03060902040502070203" pitchFamily="66" charset="0"/>
              </a:rPr>
              <a:t>Extruded Cut</a:t>
            </a:r>
          </a:p>
          <a:p>
            <a:pPr marL="457200" indent="-457200">
              <a:buAutoNum type="arabicPeriod"/>
            </a:pPr>
            <a:r>
              <a:rPr lang="en-IN" sz="3200" i="1" dirty="0">
                <a:solidFill>
                  <a:schemeClr val="bg1">
                    <a:lumMod val="95000"/>
                    <a:lumOff val="5000"/>
                  </a:schemeClr>
                </a:solidFill>
                <a:latin typeface="Forte" panose="03060902040502070203" pitchFamily="66" charset="0"/>
              </a:rPr>
              <a:t>Mirror</a:t>
            </a:r>
          </a:p>
          <a:p>
            <a:pPr marL="457200" indent="-457200">
              <a:buAutoNum type="arabicPeriod"/>
            </a:pPr>
            <a:r>
              <a:rPr lang="en-IN" sz="3200" i="1" dirty="0">
                <a:solidFill>
                  <a:schemeClr val="bg1">
                    <a:lumMod val="95000"/>
                    <a:lumOff val="5000"/>
                  </a:schemeClr>
                </a:solidFill>
                <a:latin typeface="Forte" panose="03060902040502070203" pitchFamily="66" charset="0"/>
              </a:rPr>
              <a:t>Fillet</a:t>
            </a:r>
          </a:p>
          <a:p>
            <a:pPr marL="457200" indent="-457200">
              <a:buAutoNum type="arabicPeriod"/>
            </a:pPr>
            <a:r>
              <a:rPr lang="en-IN" sz="3200" i="1" dirty="0">
                <a:solidFill>
                  <a:schemeClr val="bg1">
                    <a:lumMod val="95000"/>
                    <a:lumOff val="5000"/>
                  </a:schemeClr>
                </a:solidFill>
                <a:latin typeface="Forte" panose="03060902040502070203" pitchFamily="66" charset="0"/>
              </a:rPr>
              <a:t>Smart Dimension</a:t>
            </a:r>
          </a:p>
          <a:p>
            <a:endParaRPr lang="en-IN" dirty="0"/>
          </a:p>
        </p:txBody>
      </p:sp>
      <p:sp>
        <p:nvSpPr>
          <p:cNvPr id="9" name="TextBox 8">
            <a:extLst>
              <a:ext uri="{FF2B5EF4-FFF2-40B4-BE49-F238E27FC236}">
                <a16:creationId xmlns="" xmlns:a16="http://schemas.microsoft.com/office/drawing/2014/main" id="{67B9A49F-621A-89ED-6579-85B7B386DB4A}"/>
              </a:ext>
            </a:extLst>
          </p:cNvPr>
          <p:cNvSpPr txBox="1"/>
          <p:nvPr/>
        </p:nvSpPr>
        <p:spPr>
          <a:xfrm>
            <a:off x="1551531" y="5518974"/>
            <a:ext cx="8105628" cy="1200329"/>
          </a:xfrm>
          <a:prstGeom prst="rect">
            <a:avLst/>
          </a:prstGeom>
          <a:noFill/>
        </p:spPr>
        <p:txBody>
          <a:bodyPr wrap="square">
            <a:spAutoFit/>
          </a:bodyPr>
          <a:lstStyle/>
          <a:p>
            <a:r>
              <a:rPr lang="en-IN" sz="3600" dirty="0">
                <a:solidFill>
                  <a:srgbClr val="FFFF00"/>
                </a:solidFill>
                <a:latin typeface="Algerian" panose="04020705040A02060702" pitchFamily="82" charset="0"/>
              </a:rPr>
              <a:t>It is the moving part of the robot.</a:t>
            </a:r>
          </a:p>
        </p:txBody>
      </p:sp>
    </p:spTree>
    <p:extLst>
      <p:ext uri="{BB962C8B-B14F-4D97-AF65-F5344CB8AC3E}">
        <p14:creationId xmlns:p14="http://schemas.microsoft.com/office/powerpoint/2010/main" val="1496904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9417ACE-E034-4AC0-8A14-1BB04E157691}"/>
              </a:ext>
            </a:extLst>
          </p:cNvPr>
          <p:cNvSpPr>
            <a:spLocks noGrp="1"/>
          </p:cNvSpPr>
          <p:nvPr>
            <p:ph type="title"/>
          </p:nvPr>
        </p:nvSpPr>
        <p:spPr>
          <a:xfrm>
            <a:off x="3964512" y="0"/>
            <a:ext cx="5294898" cy="1478570"/>
          </a:xfrm>
        </p:spPr>
        <p:txBody>
          <a:bodyPr>
            <a:normAutofit/>
          </a:bodyPr>
          <a:lstStyle/>
          <a:p>
            <a:r>
              <a:rPr lang="en-IN" sz="6000" b="1" i="1" dirty="0">
                <a:solidFill>
                  <a:schemeClr val="bg2">
                    <a:lumMod val="50000"/>
                  </a:schemeClr>
                </a:solidFill>
                <a:latin typeface="Algerian" panose="04020705040A02060702" pitchFamily="82" charset="0"/>
              </a:rPr>
              <a:t>Link-2</a:t>
            </a:r>
          </a:p>
        </p:txBody>
      </p:sp>
      <p:pic>
        <p:nvPicPr>
          <p:cNvPr id="4" name="Picture 3">
            <a:extLst>
              <a:ext uri="{FF2B5EF4-FFF2-40B4-BE49-F238E27FC236}">
                <a16:creationId xmlns="" xmlns:a16="http://schemas.microsoft.com/office/drawing/2014/main" id="{A17AAC04-9810-2464-B8E5-D3641E0DF7BB}"/>
              </a:ext>
            </a:extLst>
          </p:cNvPr>
          <p:cNvPicPr>
            <a:picLocks noChangeAspect="1"/>
          </p:cNvPicPr>
          <p:nvPr/>
        </p:nvPicPr>
        <p:blipFill>
          <a:blip r:embed="rId2"/>
          <a:stretch>
            <a:fillRect/>
          </a:stretch>
        </p:blipFill>
        <p:spPr>
          <a:xfrm>
            <a:off x="6604986" y="1367161"/>
            <a:ext cx="5411990" cy="4060277"/>
          </a:xfrm>
          <a:prstGeom prst="rect">
            <a:avLst/>
          </a:prstGeom>
          <a:ln>
            <a:noFill/>
          </a:ln>
          <a:effectLst>
            <a:softEdge rad="112500"/>
          </a:effectLst>
        </p:spPr>
      </p:pic>
      <p:sp>
        <p:nvSpPr>
          <p:cNvPr id="7" name="TextBox 6">
            <a:extLst>
              <a:ext uri="{FF2B5EF4-FFF2-40B4-BE49-F238E27FC236}">
                <a16:creationId xmlns="" xmlns:a16="http://schemas.microsoft.com/office/drawing/2014/main" id="{A5B29B92-B8CA-CB0F-4116-C938F1A5449C}"/>
              </a:ext>
            </a:extLst>
          </p:cNvPr>
          <p:cNvSpPr txBox="1"/>
          <p:nvPr/>
        </p:nvSpPr>
        <p:spPr>
          <a:xfrm>
            <a:off x="983835" y="1750694"/>
            <a:ext cx="6103398" cy="3600986"/>
          </a:xfrm>
          <a:prstGeom prst="rect">
            <a:avLst/>
          </a:prstGeom>
          <a:noFill/>
        </p:spPr>
        <p:txBody>
          <a:bodyPr wrap="square">
            <a:spAutoFit/>
          </a:bodyPr>
          <a:lstStyle/>
          <a:p>
            <a:r>
              <a:rPr lang="en-IN" sz="4800" b="1" i="1" u="sng" dirty="0">
                <a:solidFill>
                  <a:schemeClr val="bg2">
                    <a:lumMod val="50000"/>
                  </a:schemeClr>
                </a:solidFill>
                <a:latin typeface="Algerian" panose="04020705040A02060702" pitchFamily="82" charset="0"/>
              </a:rPr>
              <a:t>FEATURES USED</a:t>
            </a:r>
          </a:p>
          <a:p>
            <a:pPr marL="457200" indent="-457200">
              <a:buAutoNum type="arabicPeriod"/>
            </a:pPr>
            <a:r>
              <a:rPr lang="en-IN" sz="3600" b="1" i="1" dirty="0">
                <a:solidFill>
                  <a:schemeClr val="tx2">
                    <a:lumMod val="20000"/>
                    <a:lumOff val="80000"/>
                  </a:schemeClr>
                </a:solidFill>
                <a:latin typeface="Gabriola" panose="04040605051002020D02" pitchFamily="82" charset="0"/>
              </a:rPr>
              <a:t>Extruded Boss/base</a:t>
            </a:r>
          </a:p>
          <a:p>
            <a:pPr marL="457200" indent="-457200">
              <a:buAutoNum type="arabicPeriod"/>
            </a:pPr>
            <a:r>
              <a:rPr lang="en-IN" sz="3600" b="1" i="1" dirty="0">
                <a:solidFill>
                  <a:schemeClr val="tx2">
                    <a:lumMod val="20000"/>
                    <a:lumOff val="80000"/>
                  </a:schemeClr>
                </a:solidFill>
                <a:latin typeface="Gabriola" panose="04040605051002020D02" pitchFamily="82" charset="0"/>
              </a:rPr>
              <a:t>Extruded Cut</a:t>
            </a:r>
          </a:p>
          <a:p>
            <a:pPr marL="457200" indent="-457200">
              <a:buAutoNum type="arabicPeriod"/>
            </a:pPr>
            <a:r>
              <a:rPr lang="en-IN" sz="3600" b="1" i="1" dirty="0">
                <a:solidFill>
                  <a:schemeClr val="tx2">
                    <a:lumMod val="20000"/>
                    <a:lumOff val="80000"/>
                  </a:schemeClr>
                </a:solidFill>
                <a:latin typeface="Gabriola" panose="04040605051002020D02" pitchFamily="82" charset="0"/>
              </a:rPr>
              <a:t>Mirror</a:t>
            </a:r>
          </a:p>
          <a:p>
            <a:pPr marL="457200" indent="-457200">
              <a:buAutoNum type="arabicPeriod"/>
            </a:pPr>
            <a:r>
              <a:rPr lang="en-IN" sz="3600" b="1" i="1" dirty="0">
                <a:solidFill>
                  <a:schemeClr val="tx2">
                    <a:lumMod val="20000"/>
                    <a:lumOff val="80000"/>
                  </a:schemeClr>
                </a:solidFill>
                <a:latin typeface="Gabriola" panose="04040605051002020D02" pitchFamily="82" charset="0"/>
              </a:rPr>
              <a:t>Fillet</a:t>
            </a:r>
          </a:p>
          <a:p>
            <a:pPr marL="457200" indent="-457200">
              <a:buAutoNum type="arabicPeriod"/>
            </a:pPr>
            <a:r>
              <a:rPr lang="en-IN" sz="3600" b="1" i="1" dirty="0">
                <a:solidFill>
                  <a:schemeClr val="tx2">
                    <a:lumMod val="20000"/>
                    <a:lumOff val="80000"/>
                  </a:schemeClr>
                </a:solidFill>
                <a:latin typeface="Gabriola" panose="04040605051002020D02" pitchFamily="82" charset="0"/>
              </a:rPr>
              <a:t>Smart Dimension</a:t>
            </a:r>
          </a:p>
        </p:txBody>
      </p:sp>
      <p:sp>
        <p:nvSpPr>
          <p:cNvPr id="8" name="TextBox 7">
            <a:extLst>
              <a:ext uri="{FF2B5EF4-FFF2-40B4-BE49-F238E27FC236}">
                <a16:creationId xmlns="" xmlns:a16="http://schemas.microsoft.com/office/drawing/2014/main" id="{99852EEC-0270-016F-3C72-D0162A227168}"/>
              </a:ext>
            </a:extLst>
          </p:cNvPr>
          <p:cNvSpPr txBox="1"/>
          <p:nvPr/>
        </p:nvSpPr>
        <p:spPr>
          <a:xfrm>
            <a:off x="1988598" y="5427438"/>
            <a:ext cx="8300622" cy="1200329"/>
          </a:xfrm>
          <a:prstGeom prst="rect">
            <a:avLst/>
          </a:prstGeom>
          <a:noFill/>
        </p:spPr>
        <p:txBody>
          <a:bodyPr wrap="square" rtlCol="0">
            <a:spAutoFit/>
          </a:bodyPr>
          <a:lstStyle/>
          <a:p>
            <a:r>
              <a:rPr lang="en-IN" sz="3600" dirty="0">
                <a:solidFill>
                  <a:srgbClr val="FFFF00"/>
                </a:solidFill>
                <a:latin typeface="Algerian" panose="04020705040A02060702" pitchFamily="82" charset="0"/>
              </a:rPr>
              <a:t>It is the moving part of the robot.</a:t>
            </a:r>
          </a:p>
        </p:txBody>
      </p:sp>
    </p:spTree>
    <p:extLst>
      <p:ext uri="{BB962C8B-B14F-4D97-AF65-F5344CB8AC3E}">
        <p14:creationId xmlns:p14="http://schemas.microsoft.com/office/powerpoint/2010/main" val="21524116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9EE0E95-56F4-F1B1-10C9-3BFF2955D298}"/>
              </a:ext>
            </a:extLst>
          </p:cNvPr>
          <p:cNvSpPr>
            <a:spLocks noGrp="1"/>
          </p:cNvSpPr>
          <p:nvPr>
            <p:ph type="title"/>
          </p:nvPr>
        </p:nvSpPr>
        <p:spPr>
          <a:xfrm>
            <a:off x="3822469" y="0"/>
            <a:ext cx="4771115" cy="1478570"/>
          </a:xfrm>
        </p:spPr>
        <p:txBody>
          <a:bodyPr>
            <a:normAutofit/>
          </a:bodyPr>
          <a:lstStyle/>
          <a:p>
            <a:r>
              <a:rPr lang="en-IN" sz="7200" b="1" i="1" dirty="0">
                <a:solidFill>
                  <a:srgbClr val="FF0000"/>
                </a:solidFill>
                <a:latin typeface="Chiller" panose="04020404031007020602" pitchFamily="82" charset="0"/>
              </a:rPr>
              <a:t>Link-3</a:t>
            </a:r>
          </a:p>
        </p:txBody>
      </p:sp>
      <p:pic>
        <p:nvPicPr>
          <p:cNvPr id="4" name="Picture 3">
            <a:extLst>
              <a:ext uri="{FF2B5EF4-FFF2-40B4-BE49-F238E27FC236}">
                <a16:creationId xmlns="" xmlns:a16="http://schemas.microsoft.com/office/drawing/2014/main" id="{B19E5CA4-9AD0-AAED-77A2-313BEC7E42D8}"/>
              </a:ext>
            </a:extLst>
          </p:cNvPr>
          <p:cNvPicPr>
            <a:picLocks noChangeAspect="1"/>
          </p:cNvPicPr>
          <p:nvPr/>
        </p:nvPicPr>
        <p:blipFill>
          <a:blip r:embed="rId2"/>
          <a:stretch>
            <a:fillRect/>
          </a:stretch>
        </p:blipFill>
        <p:spPr>
          <a:xfrm>
            <a:off x="6988946" y="929973"/>
            <a:ext cx="4686706" cy="4252328"/>
          </a:xfrm>
          <a:prstGeom prst="rect">
            <a:avLst/>
          </a:prstGeom>
          <a:ln>
            <a:noFill/>
          </a:ln>
          <a:effectLst>
            <a:softEdge rad="112500"/>
          </a:effectLst>
        </p:spPr>
      </p:pic>
      <p:sp>
        <p:nvSpPr>
          <p:cNvPr id="6" name="TextBox 5">
            <a:extLst>
              <a:ext uri="{FF2B5EF4-FFF2-40B4-BE49-F238E27FC236}">
                <a16:creationId xmlns="" xmlns:a16="http://schemas.microsoft.com/office/drawing/2014/main" id="{361B3600-1712-DFF4-9951-084537C8D2E4}"/>
              </a:ext>
            </a:extLst>
          </p:cNvPr>
          <p:cNvSpPr txBox="1"/>
          <p:nvPr/>
        </p:nvSpPr>
        <p:spPr>
          <a:xfrm>
            <a:off x="885548" y="1478570"/>
            <a:ext cx="6103398" cy="3785652"/>
          </a:xfrm>
          <a:prstGeom prst="rect">
            <a:avLst/>
          </a:prstGeom>
          <a:noFill/>
        </p:spPr>
        <p:txBody>
          <a:bodyPr wrap="square">
            <a:spAutoFit/>
          </a:bodyPr>
          <a:lstStyle/>
          <a:p>
            <a:r>
              <a:rPr lang="en-IN" sz="6000" b="1" i="1" u="sng" dirty="0">
                <a:solidFill>
                  <a:schemeClr val="bg2">
                    <a:lumMod val="50000"/>
                  </a:schemeClr>
                </a:solidFill>
                <a:latin typeface="Agency FB" panose="020B0503020202020204" pitchFamily="34" charset="0"/>
              </a:rPr>
              <a:t>FEATURES USED</a:t>
            </a:r>
          </a:p>
          <a:p>
            <a:pPr marL="457200" indent="-457200">
              <a:buAutoNum type="arabicPeriod"/>
            </a:pPr>
            <a:r>
              <a:rPr lang="en-IN" sz="3600" b="1" i="1" dirty="0">
                <a:solidFill>
                  <a:schemeClr val="bg1">
                    <a:lumMod val="95000"/>
                    <a:lumOff val="5000"/>
                  </a:schemeClr>
                </a:solidFill>
                <a:latin typeface="Agency FB" panose="020B0503020202020204" pitchFamily="34" charset="0"/>
              </a:rPr>
              <a:t>Extruded Boss/base</a:t>
            </a:r>
          </a:p>
          <a:p>
            <a:pPr marL="457200" indent="-457200">
              <a:buAutoNum type="arabicPeriod"/>
            </a:pPr>
            <a:r>
              <a:rPr lang="en-IN" sz="3600" b="1" i="1" dirty="0">
                <a:solidFill>
                  <a:schemeClr val="bg1">
                    <a:lumMod val="95000"/>
                    <a:lumOff val="5000"/>
                  </a:schemeClr>
                </a:solidFill>
                <a:latin typeface="Agency FB" panose="020B0503020202020204" pitchFamily="34" charset="0"/>
              </a:rPr>
              <a:t>Extruded Cut</a:t>
            </a:r>
          </a:p>
          <a:p>
            <a:pPr marL="457200" indent="-457200">
              <a:buAutoNum type="arabicPeriod"/>
            </a:pPr>
            <a:r>
              <a:rPr lang="en-IN" sz="3600" b="1" i="1" dirty="0">
                <a:solidFill>
                  <a:schemeClr val="bg1">
                    <a:lumMod val="95000"/>
                    <a:lumOff val="5000"/>
                  </a:schemeClr>
                </a:solidFill>
                <a:latin typeface="Agency FB" panose="020B0503020202020204" pitchFamily="34" charset="0"/>
              </a:rPr>
              <a:t>Mirror</a:t>
            </a:r>
          </a:p>
          <a:p>
            <a:pPr marL="457200" indent="-457200">
              <a:buAutoNum type="arabicPeriod"/>
            </a:pPr>
            <a:r>
              <a:rPr lang="en-IN" sz="3600" b="1" i="1" dirty="0">
                <a:solidFill>
                  <a:schemeClr val="bg1">
                    <a:lumMod val="95000"/>
                    <a:lumOff val="5000"/>
                  </a:schemeClr>
                </a:solidFill>
                <a:latin typeface="Agency FB" panose="020B0503020202020204" pitchFamily="34" charset="0"/>
              </a:rPr>
              <a:t>Fillet</a:t>
            </a:r>
          </a:p>
          <a:p>
            <a:pPr marL="457200" indent="-457200">
              <a:buAutoNum type="arabicPeriod"/>
            </a:pPr>
            <a:r>
              <a:rPr lang="en-IN" sz="3600" b="1" i="1" dirty="0">
                <a:solidFill>
                  <a:schemeClr val="bg1">
                    <a:lumMod val="95000"/>
                    <a:lumOff val="5000"/>
                  </a:schemeClr>
                </a:solidFill>
                <a:latin typeface="Agency FB" panose="020B0503020202020204" pitchFamily="34" charset="0"/>
              </a:rPr>
              <a:t>Smart Dimension</a:t>
            </a:r>
          </a:p>
        </p:txBody>
      </p:sp>
      <p:sp>
        <p:nvSpPr>
          <p:cNvPr id="8" name="TextBox 7">
            <a:extLst>
              <a:ext uri="{FF2B5EF4-FFF2-40B4-BE49-F238E27FC236}">
                <a16:creationId xmlns="" xmlns:a16="http://schemas.microsoft.com/office/drawing/2014/main" id="{EDFD1263-5F64-921C-ACC7-6BA342D8E000}"/>
              </a:ext>
            </a:extLst>
          </p:cNvPr>
          <p:cNvSpPr txBox="1"/>
          <p:nvPr/>
        </p:nvSpPr>
        <p:spPr>
          <a:xfrm>
            <a:off x="2055550" y="5420195"/>
            <a:ext cx="8080899" cy="707886"/>
          </a:xfrm>
          <a:prstGeom prst="rect">
            <a:avLst/>
          </a:prstGeom>
          <a:noFill/>
        </p:spPr>
        <p:txBody>
          <a:bodyPr wrap="square">
            <a:spAutoFit/>
          </a:bodyPr>
          <a:lstStyle/>
          <a:p>
            <a:r>
              <a:rPr lang="en-IN" sz="4000" dirty="0">
                <a:solidFill>
                  <a:srgbClr val="FFFF00"/>
                </a:solidFill>
                <a:latin typeface="Agency FB" panose="020B0503020202020204" pitchFamily="34" charset="0"/>
              </a:rPr>
              <a:t>It is the moving part of the robot.</a:t>
            </a:r>
          </a:p>
        </p:txBody>
      </p:sp>
    </p:spTree>
    <p:extLst>
      <p:ext uri="{BB962C8B-B14F-4D97-AF65-F5344CB8AC3E}">
        <p14:creationId xmlns:p14="http://schemas.microsoft.com/office/powerpoint/2010/main" val="42893703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891DF42-A05F-B720-E841-E69493B20CD8}"/>
              </a:ext>
            </a:extLst>
          </p:cNvPr>
          <p:cNvSpPr>
            <a:spLocks noGrp="1"/>
          </p:cNvSpPr>
          <p:nvPr>
            <p:ph type="title"/>
          </p:nvPr>
        </p:nvSpPr>
        <p:spPr>
          <a:xfrm>
            <a:off x="3795836" y="-100573"/>
            <a:ext cx="3812327" cy="1478570"/>
          </a:xfrm>
        </p:spPr>
        <p:txBody>
          <a:bodyPr>
            <a:normAutofit/>
          </a:bodyPr>
          <a:lstStyle/>
          <a:p>
            <a:r>
              <a:rPr lang="en-IN" sz="6000" b="1" i="1" dirty="0">
                <a:solidFill>
                  <a:schemeClr val="bg1">
                    <a:lumMod val="75000"/>
                    <a:lumOff val="25000"/>
                  </a:schemeClr>
                </a:solidFill>
                <a:effectLst>
                  <a:outerShdw blurRad="38100" dist="38100" dir="2700000" algn="tl">
                    <a:srgbClr val="000000">
                      <a:alpha val="43137"/>
                    </a:srgbClr>
                  </a:outerShdw>
                </a:effectLst>
                <a:latin typeface="Gigi" panose="04040504061007020D02" pitchFamily="82" charset="0"/>
              </a:rPr>
              <a:t>Link-4</a:t>
            </a:r>
          </a:p>
        </p:txBody>
      </p:sp>
      <p:pic>
        <p:nvPicPr>
          <p:cNvPr id="4" name="Picture 3">
            <a:extLst>
              <a:ext uri="{FF2B5EF4-FFF2-40B4-BE49-F238E27FC236}">
                <a16:creationId xmlns="" xmlns:a16="http://schemas.microsoft.com/office/drawing/2014/main" id="{8F3C64CE-3445-B3B7-0A61-DFAB9189468F}"/>
              </a:ext>
            </a:extLst>
          </p:cNvPr>
          <p:cNvPicPr>
            <a:picLocks noChangeAspect="1"/>
          </p:cNvPicPr>
          <p:nvPr/>
        </p:nvPicPr>
        <p:blipFill>
          <a:blip r:embed="rId2"/>
          <a:stretch>
            <a:fillRect/>
          </a:stretch>
        </p:blipFill>
        <p:spPr>
          <a:xfrm>
            <a:off x="6791319" y="1056441"/>
            <a:ext cx="4915017" cy="3985781"/>
          </a:xfrm>
          <a:prstGeom prst="rect">
            <a:avLst/>
          </a:prstGeom>
          <a:ln>
            <a:noFill/>
          </a:ln>
          <a:effectLst>
            <a:softEdge rad="112500"/>
          </a:effectLst>
        </p:spPr>
      </p:pic>
      <p:sp>
        <p:nvSpPr>
          <p:cNvPr id="6" name="TextBox 5">
            <a:extLst>
              <a:ext uri="{FF2B5EF4-FFF2-40B4-BE49-F238E27FC236}">
                <a16:creationId xmlns="" xmlns:a16="http://schemas.microsoft.com/office/drawing/2014/main" id="{211CCFAE-82A4-FB0D-8F67-C1D1629614C9}"/>
              </a:ext>
            </a:extLst>
          </p:cNvPr>
          <p:cNvSpPr txBox="1"/>
          <p:nvPr/>
        </p:nvSpPr>
        <p:spPr>
          <a:xfrm>
            <a:off x="583707" y="1904112"/>
            <a:ext cx="6103398" cy="2585323"/>
          </a:xfrm>
          <a:prstGeom prst="rect">
            <a:avLst/>
          </a:prstGeom>
          <a:noFill/>
        </p:spPr>
        <p:txBody>
          <a:bodyPr wrap="square">
            <a:spAutoFit/>
          </a:bodyPr>
          <a:lstStyle/>
          <a:p>
            <a:r>
              <a:rPr lang="en-IN" sz="5400" b="1" i="1" dirty="0">
                <a:solidFill>
                  <a:srgbClr val="FF0000"/>
                </a:solidFill>
                <a:latin typeface="Algerian" panose="04020705040A02060702" pitchFamily="82" charset="0"/>
              </a:rPr>
              <a:t>FEATURES USED</a:t>
            </a:r>
          </a:p>
          <a:p>
            <a:pPr marL="457200" indent="-457200">
              <a:buAutoNum type="arabicPeriod"/>
            </a:pPr>
            <a:r>
              <a:rPr lang="en-IN" sz="3600" i="1" dirty="0">
                <a:solidFill>
                  <a:schemeClr val="accent3">
                    <a:lumMod val="50000"/>
                  </a:schemeClr>
                </a:solidFill>
                <a:latin typeface="Algerian" panose="04020705040A02060702" pitchFamily="82" charset="0"/>
              </a:rPr>
              <a:t>Extruded Boss/Base</a:t>
            </a:r>
          </a:p>
          <a:p>
            <a:pPr marL="457200" indent="-457200">
              <a:buAutoNum type="arabicPeriod"/>
            </a:pPr>
            <a:r>
              <a:rPr lang="en-IN" sz="3600" i="1" dirty="0">
                <a:solidFill>
                  <a:schemeClr val="accent3">
                    <a:lumMod val="50000"/>
                  </a:schemeClr>
                </a:solidFill>
                <a:latin typeface="Algerian" panose="04020705040A02060702" pitchFamily="82" charset="0"/>
              </a:rPr>
              <a:t>Extruded Cut</a:t>
            </a:r>
          </a:p>
          <a:p>
            <a:pPr marL="457200" indent="-457200">
              <a:buAutoNum type="arabicPeriod"/>
            </a:pPr>
            <a:r>
              <a:rPr lang="en-IN" sz="3600" i="1" dirty="0">
                <a:solidFill>
                  <a:schemeClr val="accent3">
                    <a:lumMod val="50000"/>
                  </a:schemeClr>
                </a:solidFill>
                <a:latin typeface="Algerian" panose="04020705040A02060702" pitchFamily="82" charset="0"/>
              </a:rPr>
              <a:t>Smart Dimension.</a:t>
            </a:r>
          </a:p>
        </p:txBody>
      </p:sp>
      <p:sp>
        <p:nvSpPr>
          <p:cNvPr id="7" name="TextBox 6">
            <a:extLst>
              <a:ext uri="{FF2B5EF4-FFF2-40B4-BE49-F238E27FC236}">
                <a16:creationId xmlns="" xmlns:a16="http://schemas.microsoft.com/office/drawing/2014/main" id="{FBACE9A9-7917-405A-5E6F-BCD45FBB2C33}"/>
              </a:ext>
            </a:extLst>
          </p:cNvPr>
          <p:cNvSpPr txBox="1"/>
          <p:nvPr/>
        </p:nvSpPr>
        <p:spPr>
          <a:xfrm>
            <a:off x="989762" y="5480092"/>
            <a:ext cx="11603114" cy="830997"/>
          </a:xfrm>
          <a:prstGeom prst="rect">
            <a:avLst/>
          </a:prstGeom>
          <a:noFill/>
        </p:spPr>
        <p:txBody>
          <a:bodyPr wrap="square" rtlCol="0">
            <a:spAutoFit/>
          </a:bodyPr>
          <a:lstStyle/>
          <a:p>
            <a:r>
              <a:rPr lang="en-IN" sz="4800" dirty="0">
                <a:effectLst>
                  <a:outerShdw blurRad="38100" dist="38100" dir="2700000" algn="tl">
                    <a:srgbClr val="000000">
                      <a:alpha val="43137"/>
                    </a:srgbClr>
                  </a:outerShdw>
                </a:effectLst>
                <a:highlight>
                  <a:srgbClr val="FF00FF"/>
                </a:highlight>
                <a:latin typeface="Curlz MT" panose="04040404050702020202" pitchFamily="82" charset="0"/>
              </a:rPr>
              <a:t>It is used to join the gripper with the limbs.</a:t>
            </a:r>
          </a:p>
        </p:txBody>
      </p:sp>
    </p:spTree>
    <p:extLst>
      <p:ext uri="{BB962C8B-B14F-4D97-AF65-F5344CB8AC3E}">
        <p14:creationId xmlns:p14="http://schemas.microsoft.com/office/powerpoint/2010/main" val="16713961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26C0F13-7938-265B-039E-E38823D27581}"/>
              </a:ext>
            </a:extLst>
          </p:cNvPr>
          <p:cNvSpPr>
            <a:spLocks noGrp="1"/>
          </p:cNvSpPr>
          <p:nvPr>
            <p:ph type="title"/>
          </p:nvPr>
        </p:nvSpPr>
        <p:spPr>
          <a:xfrm>
            <a:off x="3760325" y="103613"/>
            <a:ext cx="4442641" cy="1478570"/>
          </a:xfrm>
        </p:spPr>
        <p:txBody>
          <a:bodyPr>
            <a:normAutofit/>
          </a:bodyPr>
          <a:lstStyle/>
          <a:p>
            <a:r>
              <a:rPr lang="en-IN" sz="7200" b="1" i="1" dirty="0">
                <a:solidFill>
                  <a:srgbClr val="C00000"/>
                </a:solidFill>
                <a:effectLst>
                  <a:outerShdw blurRad="38100" dist="38100" dir="2700000" algn="tl">
                    <a:srgbClr val="000000">
                      <a:alpha val="43137"/>
                    </a:srgbClr>
                  </a:outerShdw>
                </a:effectLst>
                <a:latin typeface="Curlz MT" panose="04040404050702020202" pitchFamily="82" charset="0"/>
              </a:rPr>
              <a:t>Gripper</a:t>
            </a:r>
          </a:p>
        </p:txBody>
      </p:sp>
      <p:pic>
        <p:nvPicPr>
          <p:cNvPr id="4" name="Picture 3">
            <a:extLst>
              <a:ext uri="{FF2B5EF4-FFF2-40B4-BE49-F238E27FC236}">
                <a16:creationId xmlns="" xmlns:a16="http://schemas.microsoft.com/office/drawing/2014/main" id="{A8762FF3-1412-EA1C-C346-04D46A82B08A}"/>
              </a:ext>
            </a:extLst>
          </p:cNvPr>
          <p:cNvPicPr>
            <a:picLocks noChangeAspect="1"/>
          </p:cNvPicPr>
          <p:nvPr/>
        </p:nvPicPr>
        <p:blipFill>
          <a:blip r:embed="rId2"/>
          <a:stretch>
            <a:fillRect/>
          </a:stretch>
        </p:blipFill>
        <p:spPr>
          <a:xfrm>
            <a:off x="2672179" y="1774186"/>
            <a:ext cx="7315200" cy="4561674"/>
          </a:xfrm>
          <a:prstGeom prst="rect">
            <a:avLst/>
          </a:prstGeom>
        </p:spPr>
      </p:pic>
      <p:sp>
        <p:nvSpPr>
          <p:cNvPr id="7" name="TextBox 6">
            <a:extLst>
              <a:ext uri="{FF2B5EF4-FFF2-40B4-BE49-F238E27FC236}">
                <a16:creationId xmlns="" xmlns:a16="http://schemas.microsoft.com/office/drawing/2014/main" id="{850AE688-2CD4-BDDB-450F-D17DE34CC0F8}"/>
              </a:ext>
            </a:extLst>
          </p:cNvPr>
          <p:cNvSpPr txBox="1"/>
          <p:nvPr/>
        </p:nvSpPr>
        <p:spPr>
          <a:xfrm>
            <a:off x="3826141" y="2176080"/>
            <a:ext cx="1935063" cy="523220"/>
          </a:xfrm>
          <a:prstGeom prst="rect">
            <a:avLst/>
          </a:prstGeom>
          <a:noFill/>
        </p:spPr>
        <p:txBody>
          <a:bodyPr wrap="square" rtlCol="0">
            <a:spAutoFit/>
          </a:bodyPr>
          <a:lstStyle/>
          <a:p>
            <a:r>
              <a:rPr lang="en-IN" sz="2800" b="1" dirty="0">
                <a:solidFill>
                  <a:schemeClr val="bg1">
                    <a:lumMod val="95000"/>
                    <a:lumOff val="5000"/>
                  </a:schemeClr>
                </a:solidFill>
              </a:rPr>
              <a:t>Spur Gear</a:t>
            </a:r>
          </a:p>
        </p:txBody>
      </p:sp>
      <p:sp>
        <p:nvSpPr>
          <p:cNvPr id="10" name="TextBox 9">
            <a:extLst>
              <a:ext uri="{FF2B5EF4-FFF2-40B4-BE49-F238E27FC236}">
                <a16:creationId xmlns="" xmlns:a16="http://schemas.microsoft.com/office/drawing/2014/main" id="{85DF845F-6A55-7338-79AC-63AC5A85F74C}"/>
              </a:ext>
            </a:extLst>
          </p:cNvPr>
          <p:cNvSpPr txBox="1"/>
          <p:nvPr/>
        </p:nvSpPr>
        <p:spPr>
          <a:xfrm>
            <a:off x="3080416" y="3101194"/>
            <a:ext cx="914400" cy="523220"/>
          </a:xfrm>
          <a:prstGeom prst="rect">
            <a:avLst/>
          </a:prstGeom>
          <a:noFill/>
        </p:spPr>
        <p:txBody>
          <a:bodyPr wrap="square" rtlCol="0">
            <a:spAutoFit/>
          </a:bodyPr>
          <a:lstStyle/>
          <a:p>
            <a:r>
              <a:rPr lang="en-IN" sz="2800" b="1" i="1" dirty="0">
                <a:solidFill>
                  <a:schemeClr val="bg1">
                    <a:lumMod val="95000"/>
                    <a:lumOff val="5000"/>
                  </a:schemeClr>
                </a:solidFill>
              </a:rPr>
              <a:t>Base</a:t>
            </a:r>
          </a:p>
        </p:txBody>
      </p:sp>
      <p:sp>
        <p:nvSpPr>
          <p:cNvPr id="12" name="TextBox 11">
            <a:extLst>
              <a:ext uri="{FF2B5EF4-FFF2-40B4-BE49-F238E27FC236}">
                <a16:creationId xmlns="" xmlns:a16="http://schemas.microsoft.com/office/drawing/2014/main" id="{E63EEFEE-0CD6-CFF3-4936-DBE7E5F1A3C6}"/>
              </a:ext>
            </a:extLst>
          </p:cNvPr>
          <p:cNvSpPr txBox="1"/>
          <p:nvPr/>
        </p:nvSpPr>
        <p:spPr>
          <a:xfrm>
            <a:off x="8072898" y="3176092"/>
            <a:ext cx="1115490" cy="523220"/>
          </a:xfrm>
          <a:prstGeom prst="rect">
            <a:avLst/>
          </a:prstGeom>
          <a:noFill/>
        </p:spPr>
        <p:txBody>
          <a:bodyPr wrap="square" rtlCol="0">
            <a:spAutoFit/>
          </a:bodyPr>
          <a:lstStyle/>
          <a:p>
            <a:r>
              <a:rPr lang="en-IN" sz="2800" b="1" i="1" dirty="0">
                <a:solidFill>
                  <a:schemeClr val="bg1">
                    <a:lumMod val="95000"/>
                    <a:lumOff val="5000"/>
                  </a:schemeClr>
                </a:solidFill>
              </a:rPr>
              <a:t>Teeth</a:t>
            </a:r>
          </a:p>
        </p:txBody>
      </p:sp>
      <p:sp>
        <p:nvSpPr>
          <p:cNvPr id="13" name="TextBox 12">
            <a:extLst>
              <a:ext uri="{FF2B5EF4-FFF2-40B4-BE49-F238E27FC236}">
                <a16:creationId xmlns="" xmlns:a16="http://schemas.microsoft.com/office/drawing/2014/main" id="{67D9BE25-B75F-E84B-671F-8E7B875A4EC3}"/>
              </a:ext>
            </a:extLst>
          </p:cNvPr>
          <p:cNvSpPr txBox="1"/>
          <p:nvPr/>
        </p:nvSpPr>
        <p:spPr>
          <a:xfrm>
            <a:off x="2747504" y="5326601"/>
            <a:ext cx="914400" cy="461665"/>
          </a:xfrm>
          <a:prstGeom prst="rect">
            <a:avLst/>
          </a:prstGeom>
          <a:noFill/>
        </p:spPr>
        <p:txBody>
          <a:bodyPr wrap="square" rtlCol="0">
            <a:spAutoFit/>
          </a:bodyPr>
          <a:lstStyle/>
          <a:p>
            <a:r>
              <a:rPr lang="en-IN" sz="2400" b="1" i="1" dirty="0">
                <a:solidFill>
                  <a:schemeClr val="bg1">
                    <a:lumMod val="95000"/>
                    <a:lumOff val="5000"/>
                  </a:schemeClr>
                </a:solidFill>
              </a:rPr>
              <a:t>Joint</a:t>
            </a:r>
          </a:p>
        </p:txBody>
      </p:sp>
    </p:spTree>
    <p:extLst>
      <p:ext uri="{BB962C8B-B14F-4D97-AF65-F5344CB8AC3E}">
        <p14:creationId xmlns:p14="http://schemas.microsoft.com/office/powerpoint/2010/main" val="153530188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10.xml.rels><?xml version="1.0" encoding="UTF-8" standalone="yes"?>
<Relationships xmlns="http://schemas.openxmlformats.org/package/2006/relationships"><Relationship Id="rId1" Type="http://schemas.openxmlformats.org/officeDocument/2006/relationships/image" Target="../media/image1.jpeg"/></Relationships>
</file>

<file path=ppt/theme/_rels/theme11.xml.rels><?xml version="1.0" encoding="UTF-8" standalone="yes"?>
<Relationships xmlns="http://schemas.openxmlformats.org/package/2006/relationships"><Relationship Id="rId1" Type="http://schemas.openxmlformats.org/officeDocument/2006/relationships/image" Target="../media/image1.jpeg"/></Relationships>
</file>

<file path=ppt/theme/_rels/theme12.xml.rels><?xml version="1.0" encoding="UTF-8" standalone="yes"?>
<Relationships xmlns="http://schemas.openxmlformats.org/package/2006/relationships"><Relationship Id="rId1" Type="http://schemas.openxmlformats.org/officeDocument/2006/relationships/image" Target="../media/image1.jpeg"/></Relationships>
</file>

<file path=ppt/theme/_rels/theme13.xml.rels><?xml version="1.0" encoding="UTF-8" standalone="yes"?>
<Relationships xmlns="http://schemas.openxmlformats.org/package/2006/relationships"><Relationship Id="rId1" Type="http://schemas.openxmlformats.org/officeDocument/2006/relationships/image" Target="../media/image1.jpeg"/></Relationships>
</file>

<file path=ppt/theme/_rels/theme14.xml.rels><?xml version="1.0" encoding="UTF-8" standalone="yes"?>
<Relationships xmlns="http://schemas.openxmlformats.org/package/2006/relationships"><Relationship Id="rId1" Type="http://schemas.openxmlformats.org/officeDocument/2006/relationships/image" Target="../media/image1.jpeg"/></Relationships>
</file>

<file path=ppt/theme/_rels/theme15.xml.rels><?xml version="1.0" encoding="UTF-8" standalone="yes"?>
<Relationships xmlns="http://schemas.openxmlformats.org/package/2006/relationships"><Relationship Id="rId1" Type="http://schemas.openxmlformats.org/officeDocument/2006/relationships/image" Target="../media/image1.jpeg"/></Relationships>
</file>

<file path=ppt/theme/_rels/theme16.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_rels/theme3.xml.rels><?xml version="1.0" encoding="UTF-8" standalone="yes"?>
<Relationships xmlns="http://schemas.openxmlformats.org/package/2006/relationships"><Relationship Id="rId1" Type="http://schemas.openxmlformats.org/officeDocument/2006/relationships/image" Target="../media/image1.jpeg"/></Relationships>
</file>

<file path=ppt/theme/_rels/theme4.xml.rels><?xml version="1.0" encoding="UTF-8" standalone="yes"?>
<Relationships xmlns="http://schemas.openxmlformats.org/package/2006/relationships"><Relationship Id="rId1" Type="http://schemas.openxmlformats.org/officeDocument/2006/relationships/image" Target="../media/image1.jpeg"/></Relationships>
</file>

<file path=ppt/theme/_rels/theme5.xml.rels><?xml version="1.0" encoding="UTF-8" standalone="yes"?>
<Relationships xmlns="http://schemas.openxmlformats.org/package/2006/relationships"><Relationship Id="rId1" Type="http://schemas.openxmlformats.org/officeDocument/2006/relationships/image" Target="../media/image1.jpeg"/></Relationships>
</file>

<file path=ppt/theme/_rels/theme6.xml.rels><?xml version="1.0" encoding="UTF-8" standalone="yes"?>
<Relationships xmlns="http://schemas.openxmlformats.org/package/2006/relationships"><Relationship Id="rId1" Type="http://schemas.openxmlformats.org/officeDocument/2006/relationships/image" Target="../media/image1.jpeg"/></Relationships>
</file>

<file path=ppt/theme/_rels/theme7.xml.rels><?xml version="1.0" encoding="UTF-8" standalone="yes"?>
<Relationships xmlns="http://schemas.openxmlformats.org/package/2006/relationships"><Relationship Id="rId1" Type="http://schemas.openxmlformats.org/officeDocument/2006/relationships/image" Target="../media/image1.jpeg"/></Relationships>
</file>

<file path=ppt/theme/_rels/theme8.xml.rels><?xml version="1.0" encoding="UTF-8" standalone="yes"?>
<Relationships xmlns="http://schemas.openxmlformats.org/package/2006/relationships"><Relationship Id="rId1" Type="http://schemas.openxmlformats.org/officeDocument/2006/relationships/image" Target="../media/image1.jpeg"/></Relationships>
</file>

<file path=ppt/theme/_rels/theme9.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0.xml><?xml version="1.0" encoding="utf-8"?>
<a:theme xmlns:a="http://schemas.openxmlformats.org/drawingml/2006/main" name="9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1.xml><?xml version="1.0" encoding="utf-8"?>
<a:theme xmlns:a="http://schemas.openxmlformats.org/drawingml/2006/main" name="10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2.xml><?xml version="1.0" encoding="utf-8"?>
<a:theme xmlns:a="http://schemas.openxmlformats.org/drawingml/2006/main" name="1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3.xml><?xml version="1.0" encoding="utf-8"?>
<a:theme xmlns:a="http://schemas.openxmlformats.org/drawingml/2006/main" name="12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4.xml><?xml version="1.0" encoding="utf-8"?>
<a:theme xmlns:a="http://schemas.openxmlformats.org/drawingml/2006/main" name="13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5.xml><?xml version="1.0" encoding="utf-8"?>
<a:theme xmlns:a="http://schemas.openxmlformats.org/drawingml/2006/main" name="14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16.xml><?xml version="1.0" encoding="utf-8"?>
<a:theme xmlns:a="http://schemas.openxmlformats.org/drawingml/2006/main" name="15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1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3.xml><?xml version="1.0" encoding="utf-8"?>
<a:theme xmlns:a="http://schemas.openxmlformats.org/drawingml/2006/main" name="2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4.xml><?xml version="1.0" encoding="utf-8"?>
<a:theme xmlns:a="http://schemas.openxmlformats.org/drawingml/2006/main" name="3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5.xml><?xml version="1.0" encoding="utf-8"?>
<a:theme xmlns:a="http://schemas.openxmlformats.org/drawingml/2006/main" name="4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6.xml><?xml version="1.0" encoding="utf-8"?>
<a:theme xmlns:a="http://schemas.openxmlformats.org/drawingml/2006/main" name="5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7.xml><?xml version="1.0" encoding="utf-8"?>
<a:theme xmlns:a="http://schemas.openxmlformats.org/drawingml/2006/main" name="6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8.xml><?xml version="1.0" encoding="utf-8"?>
<a:theme xmlns:a="http://schemas.openxmlformats.org/drawingml/2006/main" name="7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9.xml><?xml version="1.0" encoding="utf-8"?>
<a:theme xmlns:a="http://schemas.openxmlformats.org/drawingml/2006/main" name="8_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TM04033919[[fn=Circuit]]</Template>
  <TotalTime>171</TotalTime>
  <Words>692</Words>
  <Application>Microsoft Office PowerPoint</Application>
  <PresentationFormat>Widescreen</PresentationFormat>
  <Paragraphs>138</Paragraphs>
  <Slides>29</Slides>
  <Notes>0</Notes>
  <HiddenSlides>0</HiddenSlides>
  <MMClips>2</MMClips>
  <ScaleCrop>false</ScaleCrop>
  <HeadingPairs>
    <vt:vector size="6" baseType="variant">
      <vt:variant>
        <vt:lpstr>Fonts Used</vt:lpstr>
      </vt:variant>
      <vt:variant>
        <vt:i4>12</vt:i4>
      </vt:variant>
      <vt:variant>
        <vt:lpstr>Theme</vt:lpstr>
      </vt:variant>
      <vt:variant>
        <vt:i4>16</vt:i4>
      </vt:variant>
      <vt:variant>
        <vt:lpstr>Slide Titles</vt:lpstr>
      </vt:variant>
      <vt:variant>
        <vt:i4>29</vt:i4>
      </vt:variant>
    </vt:vector>
  </HeadingPairs>
  <TitlesOfParts>
    <vt:vector size="57" baseType="lpstr">
      <vt:lpstr>Agency FB</vt:lpstr>
      <vt:lpstr>Algerian</vt:lpstr>
      <vt:lpstr>Arial</vt:lpstr>
      <vt:lpstr>Arial Black</vt:lpstr>
      <vt:lpstr>Chiller</vt:lpstr>
      <vt:lpstr>Curlz MT</vt:lpstr>
      <vt:lpstr>Forte</vt:lpstr>
      <vt:lpstr>Gabriola</vt:lpstr>
      <vt:lpstr>Gigi</vt:lpstr>
      <vt:lpstr>Harrington</vt:lpstr>
      <vt:lpstr>Trebuchet MS</vt:lpstr>
      <vt:lpstr>Tw Cen MT</vt:lpstr>
      <vt:lpstr>Circuit</vt:lpstr>
      <vt:lpstr>1_Circuit</vt:lpstr>
      <vt:lpstr>2_Circuit</vt:lpstr>
      <vt:lpstr>3_Circuit</vt:lpstr>
      <vt:lpstr>4_Circuit</vt:lpstr>
      <vt:lpstr>5_Circuit</vt:lpstr>
      <vt:lpstr>6_Circuit</vt:lpstr>
      <vt:lpstr>7_Circuit</vt:lpstr>
      <vt:lpstr>8_Circuit</vt:lpstr>
      <vt:lpstr>9_Circuit</vt:lpstr>
      <vt:lpstr>10_Circuit</vt:lpstr>
      <vt:lpstr>11_Circuit</vt:lpstr>
      <vt:lpstr>12_Circuit</vt:lpstr>
      <vt:lpstr>13_Circuit</vt:lpstr>
      <vt:lpstr>14_Circuit</vt:lpstr>
      <vt:lpstr>15_Circuit</vt:lpstr>
      <vt:lpstr>Mars open project’22</vt:lpstr>
      <vt:lpstr>Robotic arm</vt:lpstr>
      <vt:lpstr>PowerPoint Presentation</vt:lpstr>
      <vt:lpstr>JOINT</vt:lpstr>
      <vt:lpstr>Link-1</vt:lpstr>
      <vt:lpstr>Link-2</vt:lpstr>
      <vt:lpstr>Link-3</vt:lpstr>
      <vt:lpstr>Link-4</vt:lpstr>
      <vt:lpstr>Gripper</vt:lpstr>
      <vt:lpstr>Features used to make gripper</vt:lpstr>
      <vt:lpstr>Working of gripper</vt:lpstr>
      <vt:lpstr>Solid works file to urdf</vt:lpstr>
      <vt:lpstr>PowerPoint Presentation</vt:lpstr>
      <vt:lpstr>PowerPoint Presentation</vt:lpstr>
      <vt:lpstr>Tags in urdf</vt:lpstr>
      <vt:lpstr>DUAL BOOT TO UBUNTU</vt:lpstr>
      <vt:lpstr>PowerPoint Presentation</vt:lpstr>
      <vt:lpstr>BASIC LINUX COMMANDS</vt:lpstr>
      <vt:lpstr>ROS( ROBOT OPERATING SYSTEM)</vt:lpstr>
      <vt:lpstr>ROS INSTALLATION</vt:lpstr>
      <vt:lpstr>Creating a workspace</vt:lpstr>
      <vt:lpstr>MOVEIT</vt:lpstr>
      <vt:lpstr>Moveit assistant</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DUAL BOOT TO UBUNTU</dc:title>
  <dc:creator>HITESH KUMAR</dc:creator>
  <cp:lastModifiedBy>HITESH KUMAR</cp:lastModifiedBy>
  <cp:revision>14</cp:revision>
  <dcterms:created xsi:type="dcterms:W3CDTF">2022-06-17T13:33:24Z</dcterms:created>
  <dcterms:modified xsi:type="dcterms:W3CDTF">2022-06-17T17:01:56Z</dcterms:modified>
</cp:coreProperties>
</file>